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0" r:id="rId1"/>
  </p:sldMasterIdLst>
  <p:notesMasterIdLst>
    <p:notesMasterId r:id="rId36"/>
  </p:notesMasterIdLst>
  <p:handoutMasterIdLst>
    <p:handoutMasterId r:id="rId37"/>
  </p:handoutMasterIdLst>
  <p:sldIdLst>
    <p:sldId id="256" r:id="rId2"/>
    <p:sldId id="257" r:id="rId3"/>
    <p:sldId id="291" r:id="rId4"/>
    <p:sldId id="274" r:id="rId5"/>
    <p:sldId id="333" r:id="rId6"/>
    <p:sldId id="275" r:id="rId7"/>
    <p:sldId id="276" r:id="rId8"/>
    <p:sldId id="280" r:id="rId9"/>
    <p:sldId id="301" r:id="rId10"/>
    <p:sldId id="292" r:id="rId11"/>
    <p:sldId id="311" r:id="rId12"/>
    <p:sldId id="299" r:id="rId13"/>
    <p:sldId id="297" r:id="rId14"/>
    <p:sldId id="295" r:id="rId15"/>
    <p:sldId id="315" r:id="rId16"/>
    <p:sldId id="335" r:id="rId17"/>
    <p:sldId id="336" r:id="rId18"/>
    <p:sldId id="337" r:id="rId19"/>
    <p:sldId id="316" r:id="rId20"/>
    <p:sldId id="317" r:id="rId21"/>
    <p:sldId id="318" r:id="rId22"/>
    <p:sldId id="331" r:id="rId23"/>
    <p:sldId id="319" r:id="rId24"/>
    <p:sldId id="332" r:id="rId25"/>
    <p:sldId id="320" r:id="rId26"/>
    <p:sldId id="330" r:id="rId27"/>
    <p:sldId id="322" r:id="rId28"/>
    <p:sldId id="338" r:id="rId29"/>
    <p:sldId id="323" r:id="rId30"/>
    <p:sldId id="328" r:id="rId31"/>
    <p:sldId id="324" r:id="rId32"/>
    <p:sldId id="334" r:id="rId33"/>
    <p:sldId id="277" r:id="rId34"/>
    <p:sldId id="272"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anish Ranjan" initials="MR" lastIdx="1" clrIdx="0">
    <p:extLst>
      <p:ext uri="{19B8F6BF-5375-455C-9EA6-DF929625EA0E}">
        <p15:presenceInfo xmlns:p15="http://schemas.microsoft.com/office/powerpoint/2012/main" userId="16d9279162ea1f1d"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6600"/>
    <a:srgbClr val="009900"/>
    <a:srgbClr val="F4AF83"/>
    <a:srgbClr val="006666"/>
    <a:srgbClr val="0099FF"/>
    <a:srgbClr val="008080"/>
    <a:srgbClr val="0F9F7D"/>
    <a:srgbClr val="008000"/>
    <a:srgbClr val="373545"/>
    <a:srgbClr val="AFABA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286" autoAdjust="0"/>
    <p:restoredTop sz="94660"/>
  </p:normalViewPr>
  <p:slideViewPr>
    <p:cSldViewPr snapToGrid="0">
      <p:cViewPr varScale="1">
        <p:scale>
          <a:sx n="68" d="100"/>
          <a:sy n="68" d="100"/>
        </p:scale>
        <p:origin x="492" y="68"/>
      </p:cViewPr>
      <p:guideLst>
        <p:guide orient="horz" pos="2160"/>
        <p:guide pos="3840"/>
      </p:guideLst>
    </p:cSldViewPr>
  </p:slideViewPr>
  <p:notesTextViewPr>
    <p:cViewPr>
      <p:scale>
        <a:sx n="1" d="1"/>
        <a:sy n="1" d="1"/>
      </p:scale>
      <p:origin x="0" y="0"/>
    </p:cViewPr>
  </p:notesTextViewPr>
  <p:notesViewPr>
    <p:cSldViewPr snapToGrid="0">
      <p:cViewPr varScale="1">
        <p:scale>
          <a:sx n="52" d="100"/>
          <a:sy n="52" d="100"/>
        </p:scale>
        <p:origin x="2680" y="6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handoutMaster" Target="handoutMasters/handoutMaster1.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n-IN" dirty="0"/>
              <a:t>Hi to all</a:t>
            </a: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6E5FBE0-5C21-4E83-8069-52D09BCDD71E}" type="datetimeFigureOut">
              <a:rPr lang="en-IN" smtClean="0"/>
              <a:pPr/>
              <a:t>30-06-2022</a:t>
            </a:fld>
            <a:endParaRPr lang="en-IN"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36C5872-5BF2-424D-ADD9-174D7927D36A}" type="slidenum">
              <a:rPr lang="en-IN" smtClean="0"/>
              <a:pPr/>
              <a:t>‹#›</a:t>
            </a:fld>
            <a:endParaRPr lang="en-IN" dirty="0"/>
          </a:p>
        </p:txBody>
      </p:sp>
    </p:spTree>
    <p:extLst>
      <p:ext uri="{BB962C8B-B14F-4D97-AF65-F5344CB8AC3E}">
        <p14:creationId xmlns:p14="http://schemas.microsoft.com/office/powerpoint/2010/main" val="3256529248"/>
      </p:ext>
    </p:extLst>
  </p:cSld>
  <p:clrMap bg1="lt1" tx1="dk1" bg2="lt2" tx2="dk2" accent1="accent1" accent2="accent2" accent3="accent3" accent4="accent4" accent5="accent5" accent6="accent6" hlink="hlink" folHlink="folHlink"/>
  <p:hf ftr="0" dt="0"/>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n-IN" dirty="0"/>
              <a:t>Hi to all</a:t>
            </a: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6846DD5-0A30-46AD-B2E1-F25508726044}" type="datetimeFigureOut">
              <a:rPr lang="en-IN" smtClean="0"/>
              <a:pPr/>
              <a:t>30-06-2022</a:t>
            </a:fld>
            <a:endParaRPr lang="en-IN"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1FFBC11-2ED2-450E-A0CC-CEA7380C613F}" type="slidenum">
              <a:rPr lang="en-IN" smtClean="0"/>
              <a:pPr/>
              <a:t>‹#›</a:t>
            </a:fld>
            <a:endParaRPr lang="en-IN" dirty="0"/>
          </a:p>
        </p:txBody>
      </p:sp>
    </p:spTree>
    <p:extLst>
      <p:ext uri="{BB962C8B-B14F-4D97-AF65-F5344CB8AC3E}">
        <p14:creationId xmlns:p14="http://schemas.microsoft.com/office/powerpoint/2010/main" val="1685959501"/>
      </p:ext>
    </p:extLst>
  </p:cSld>
  <p:clrMap bg1="lt1" tx1="dk1" bg2="lt2" tx2="dk2" accent1="accent1" accent2="accent2" accent3="accent3" accent4="accent4" accent5="accent5" accent6="accent6" hlink="hlink" folHlink="folHlink"/>
  <p:hf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Date Placeholder 3">
            <a:extLst>
              <a:ext uri="{FF2B5EF4-FFF2-40B4-BE49-F238E27FC236}">
                <a16:creationId xmlns:a16="http://schemas.microsoft.com/office/drawing/2014/main" id="{959A3652-50D4-4FDF-8386-41D9AF369814}"/>
              </a:ext>
            </a:extLst>
          </p:cNvPr>
          <p:cNvSpPr txBox="1">
            <a:spLocks/>
          </p:cNvSpPr>
          <p:nvPr userDrawn="1"/>
        </p:nvSpPr>
        <p:spPr>
          <a:xfrm>
            <a:off x="777239" y="6634573"/>
            <a:ext cx="5781822" cy="220979"/>
          </a:xfrm>
          <a:prstGeom prst="rect">
            <a:avLst/>
          </a:prstGeom>
          <a:solidFill>
            <a:srgbClr val="002060"/>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IN" sz="1600" b="0" cap="small" baseline="0" dirty="0">
              <a:solidFill>
                <a:schemeClr val="bg1"/>
              </a:solidFill>
              <a:latin typeface="Times New Roman" panose="02020603050405020304" pitchFamily="18" charset="0"/>
              <a:cs typeface="Times New Roman" panose="02020603050405020304" pitchFamily="18" charset="0"/>
            </a:endParaRPr>
          </a:p>
        </p:txBody>
      </p:sp>
      <p:sp>
        <p:nvSpPr>
          <p:cNvPr id="6" name="Date Placeholder 3">
            <a:extLst>
              <a:ext uri="{FF2B5EF4-FFF2-40B4-BE49-F238E27FC236}">
                <a16:creationId xmlns:a16="http://schemas.microsoft.com/office/drawing/2014/main" id="{B31DCAD4-E344-44EC-AB07-C9E97F2AF1A1}"/>
              </a:ext>
            </a:extLst>
          </p:cNvPr>
          <p:cNvSpPr txBox="1">
            <a:spLocks/>
          </p:cNvSpPr>
          <p:nvPr userDrawn="1"/>
        </p:nvSpPr>
        <p:spPr>
          <a:xfrm>
            <a:off x="6559062" y="6634573"/>
            <a:ext cx="5195133" cy="220979"/>
          </a:xfrm>
          <a:prstGeom prst="rect">
            <a:avLst/>
          </a:prstGeom>
          <a:solidFill>
            <a:srgbClr val="008080"/>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IN" sz="1600" b="0" cap="small" baseline="0" dirty="0">
              <a:solidFill>
                <a:schemeClr val="bg1"/>
              </a:solidFill>
              <a:latin typeface="Times New Roman" panose="02020603050405020304" pitchFamily="18" charset="0"/>
              <a:cs typeface="Times New Roman" panose="02020603050405020304" pitchFamily="18" charset="0"/>
            </a:endParaRPr>
          </a:p>
        </p:txBody>
      </p:sp>
      <p:sp>
        <p:nvSpPr>
          <p:cNvPr id="7" name="Date Placeholder 3">
            <a:extLst>
              <a:ext uri="{FF2B5EF4-FFF2-40B4-BE49-F238E27FC236}">
                <a16:creationId xmlns:a16="http://schemas.microsoft.com/office/drawing/2014/main" id="{2F22E408-EF1D-4BD0-98E0-8FC4C9B3A82C}"/>
              </a:ext>
            </a:extLst>
          </p:cNvPr>
          <p:cNvSpPr txBox="1">
            <a:spLocks/>
          </p:cNvSpPr>
          <p:nvPr userDrawn="1"/>
        </p:nvSpPr>
        <p:spPr>
          <a:xfrm>
            <a:off x="11754196" y="6637020"/>
            <a:ext cx="437803" cy="220979"/>
          </a:xfrm>
          <a:prstGeom prst="rect">
            <a:avLst/>
          </a:prstGeom>
          <a:solidFill>
            <a:schemeClr val="accent4"/>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IN" sz="1600" b="1" dirty="0">
              <a:solidFill>
                <a:srgbClr val="00206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8" name="Date Placeholder 3">
            <a:extLst>
              <a:ext uri="{FF2B5EF4-FFF2-40B4-BE49-F238E27FC236}">
                <a16:creationId xmlns:a16="http://schemas.microsoft.com/office/drawing/2014/main" id="{E7651D7E-4AFA-4EAA-B423-DDD0ED684DAE}"/>
              </a:ext>
            </a:extLst>
          </p:cNvPr>
          <p:cNvSpPr txBox="1">
            <a:spLocks/>
          </p:cNvSpPr>
          <p:nvPr userDrawn="1"/>
        </p:nvSpPr>
        <p:spPr>
          <a:xfrm>
            <a:off x="-1" y="-1"/>
            <a:ext cx="12191999" cy="232759"/>
          </a:xfrm>
          <a:prstGeom prst="rect">
            <a:avLst/>
          </a:prstGeom>
          <a:solidFill>
            <a:srgbClr val="006666"/>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IN" sz="1500" b="1" i="1" dirty="0">
              <a:solidFill>
                <a:schemeClr val="bg1"/>
              </a:solidFill>
              <a:effectLst/>
              <a:latin typeface="Times New Roman" panose="02020603050405020304" pitchFamily="18" charset="0"/>
              <a:cs typeface="Times New Roman" panose="02020603050405020304" pitchFamily="18" charset="0"/>
            </a:endParaRPr>
          </a:p>
        </p:txBody>
      </p:sp>
      <p:sp>
        <p:nvSpPr>
          <p:cNvPr id="9" name="Date Placeholder 3">
            <a:extLst>
              <a:ext uri="{FF2B5EF4-FFF2-40B4-BE49-F238E27FC236}">
                <a16:creationId xmlns:a16="http://schemas.microsoft.com/office/drawing/2014/main" id="{C25449CC-CB33-491F-903E-B38334CA8A09}"/>
              </a:ext>
            </a:extLst>
          </p:cNvPr>
          <p:cNvSpPr txBox="1">
            <a:spLocks/>
          </p:cNvSpPr>
          <p:nvPr userDrawn="1"/>
        </p:nvSpPr>
        <p:spPr>
          <a:xfrm>
            <a:off x="0" y="6634573"/>
            <a:ext cx="777239" cy="221522"/>
          </a:xfrm>
          <a:prstGeom prst="rect">
            <a:avLst/>
          </a:prstGeom>
          <a:solidFill>
            <a:schemeClr val="accent2">
              <a:lumMod val="75000"/>
            </a:schemeClr>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en-IN" sz="1600" b="0" cap="small" baseline="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09732032"/>
      </p:ext>
    </p:extLst>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 y="232759"/>
            <a:ext cx="12192000" cy="714892"/>
          </a:xfrm>
          <a:prstGeom prst="rect">
            <a:avLst/>
          </a:prstGeom>
          <a:solidFill>
            <a:srgbClr val="FF66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a:lstStyle>
            <a:lvl1pPr>
              <a:defRPr b="0" cap="none" spc="0">
                <a:ln w="0"/>
                <a:solidFill>
                  <a:schemeClr val="bg1"/>
                </a:solidFill>
                <a:effectLst>
                  <a:outerShdw blurRad="38100" dist="25400" dir="5400000" algn="ctr" rotWithShape="0">
                    <a:srgbClr val="6E747A">
                      <a:alpha val="43000"/>
                    </a:srgbClr>
                  </a:outerShdw>
                </a:effectLst>
              </a:defRPr>
            </a:lvl1pPr>
          </a:lstStyle>
          <a:p>
            <a:r>
              <a:rPr lang="en-US" dirty="0"/>
              <a:t>Click to edit Master title style</a:t>
            </a:r>
            <a:endParaRPr lang="en-IN" dirty="0"/>
          </a:p>
        </p:txBody>
      </p:sp>
      <p:sp>
        <p:nvSpPr>
          <p:cNvPr id="3" name="Content Placeholder 2"/>
          <p:cNvSpPr>
            <a:spLocks noGrp="1"/>
          </p:cNvSpPr>
          <p:nvPr>
            <p:ph idx="1"/>
          </p:nvPr>
        </p:nvSpPr>
        <p:spPr>
          <a:xfrm>
            <a:off x="199505" y="1097279"/>
            <a:ext cx="11779135" cy="5394960"/>
          </a:xfrm>
        </p:spPr>
        <p:txBody>
          <a:bodyPr/>
          <a:lstStyle>
            <a:lvl1pPr marL="228600" indent="-228600">
              <a:buFont typeface="Wingdings" panose="05000000000000000000" pitchFamily="2" charset="2"/>
              <a:buChar char="Ø"/>
              <a:defRPr/>
            </a:lvl1pPr>
            <a:lvl2pPr marL="685800" indent="-228600">
              <a:buFont typeface="Wingdings" panose="05000000000000000000" pitchFamily="2" charset="2"/>
              <a:buChar char="q"/>
              <a:defRPr/>
            </a:lvl2pPr>
            <a:lvl3pPr marL="1143000" indent="-228600">
              <a:buFont typeface="Courier New" panose="02070309020205020404" pitchFamily="49" charset="0"/>
              <a:buChar char="o"/>
              <a:defRPr/>
            </a:lvl3pPr>
            <a:lvl4pPr marL="1600200" indent="-228600">
              <a:buFont typeface="Wingdings" panose="05000000000000000000" pitchFamily="2" charset="2"/>
              <a:buChar char="§"/>
              <a:defRPr/>
            </a:lvl4pPr>
            <a:lvl5pPr marL="2057400" indent="-228600">
              <a:buFont typeface="Arial" panose="020B0604020202020204" pitchFamily="34" charset="0"/>
              <a:buChar char="•"/>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5" name="Date Placeholder 3">
            <a:extLst>
              <a:ext uri="{FF2B5EF4-FFF2-40B4-BE49-F238E27FC236}">
                <a16:creationId xmlns:a16="http://schemas.microsoft.com/office/drawing/2014/main" id="{BB998037-E035-4CAB-833F-75CAE5A73D0B}"/>
              </a:ext>
            </a:extLst>
          </p:cNvPr>
          <p:cNvSpPr txBox="1">
            <a:spLocks/>
          </p:cNvSpPr>
          <p:nvPr userDrawn="1"/>
        </p:nvSpPr>
        <p:spPr>
          <a:xfrm>
            <a:off x="777239" y="6642828"/>
            <a:ext cx="5654039" cy="215172"/>
          </a:xfrm>
          <a:prstGeom prst="rect">
            <a:avLst/>
          </a:prstGeom>
          <a:solidFill>
            <a:srgbClr val="002060"/>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600" b="0" cap="small" baseline="0" dirty="0">
                <a:solidFill>
                  <a:schemeClr val="bg1"/>
                </a:solidFill>
                <a:latin typeface="Times New Roman" panose="02020603050405020304" pitchFamily="18" charset="0"/>
                <a:cs typeface="Times New Roman" panose="02020603050405020304" pitchFamily="18" charset="0"/>
              </a:rPr>
              <a:t>Dept. of Computer Science and Engineering</a:t>
            </a:r>
            <a:endParaRPr lang="en-IN" sz="1600" b="0" cap="small" baseline="0" dirty="0">
              <a:solidFill>
                <a:schemeClr val="bg1"/>
              </a:solidFill>
              <a:latin typeface="Times New Roman" panose="02020603050405020304" pitchFamily="18" charset="0"/>
              <a:cs typeface="Times New Roman" panose="02020603050405020304" pitchFamily="18" charset="0"/>
            </a:endParaRPr>
          </a:p>
        </p:txBody>
      </p:sp>
      <p:sp>
        <p:nvSpPr>
          <p:cNvPr id="7" name="Date Placeholder 3">
            <a:extLst>
              <a:ext uri="{FF2B5EF4-FFF2-40B4-BE49-F238E27FC236}">
                <a16:creationId xmlns:a16="http://schemas.microsoft.com/office/drawing/2014/main" id="{BC5DB233-EECA-4CB3-99D6-5066ABF08F18}"/>
              </a:ext>
            </a:extLst>
          </p:cNvPr>
          <p:cNvSpPr txBox="1">
            <a:spLocks/>
          </p:cNvSpPr>
          <p:nvPr userDrawn="1"/>
        </p:nvSpPr>
        <p:spPr>
          <a:xfrm>
            <a:off x="6431278" y="6641866"/>
            <a:ext cx="5322917" cy="216133"/>
          </a:xfrm>
          <a:prstGeom prst="rect">
            <a:avLst/>
          </a:prstGeom>
          <a:solidFill>
            <a:srgbClr val="008080"/>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600" b="0" cap="small" baseline="0" dirty="0">
                <a:solidFill>
                  <a:schemeClr val="bg1"/>
                </a:solidFill>
                <a:latin typeface="Times New Roman" panose="02020603050405020304" pitchFamily="18" charset="0"/>
                <a:cs typeface="Times New Roman" panose="02020603050405020304" pitchFamily="18" charset="0"/>
              </a:rPr>
              <a:t>Srinivasa Ramanujan Institute of Technology</a:t>
            </a:r>
            <a:endParaRPr lang="en-IN" sz="1600" b="0" cap="small" baseline="0" dirty="0">
              <a:solidFill>
                <a:schemeClr val="bg1"/>
              </a:solidFill>
              <a:latin typeface="Times New Roman" panose="02020603050405020304" pitchFamily="18" charset="0"/>
              <a:cs typeface="Times New Roman" panose="02020603050405020304" pitchFamily="18" charset="0"/>
            </a:endParaRPr>
          </a:p>
        </p:txBody>
      </p:sp>
      <p:sp>
        <p:nvSpPr>
          <p:cNvPr id="8" name="Date Placeholder 3">
            <a:extLst>
              <a:ext uri="{FF2B5EF4-FFF2-40B4-BE49-F238E27FC236}">
                <a16:creationId xmlns:a16="http://schemas.microsoft.com/office/drawing/2014/main" id="{CB262772-2230-41D2-9B79-2AECA3A31396}"/>
              </a:ext>
            </a:extLst>
          </p:cNvPr>
          <p:cNvSpPr txBox="1">
            <a:spLocks/>
          </p:cNvSpPr>
          <p:nvPr userDrawn="1"/>
        </p:nvSpPr>
        <p:spPr>
          <a:xfrm>
            <a:off x="11754196" y="6641865"/>
            <a:ext cx="437803" cy="216133"/>
          </a:xfrm>
          <a:prstGeom prst="rect">
            <a:avLst/>
          </a:prstGeom>
          <a:solidFill>
            <a:schemeClr val="accent4"/>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fld id="{DDAC095C-C545-42F9-B93D-2B3224753C51}" type="slidenum">
              <a:rPr lang="en-US" sz="1600" b="1" smtClean="0">
                <a:solidFill>
                  <a:srgbClr val="00206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pPr algn="ctr"/>
              <a:t>‹#›</a:t>
            </a:fld>
            <a:endParaRPr lang="en-IN" sz="1600" b="1" dirty="0">
              <a:solidFill>
                <a:srgbClr val="00206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9" name="Date Placeholder 3">
            <a:extLst>
              <a:ext uri="{FF2B5EF4-FFF2-40B4-BE49-F238E27FC236}">
                <a16:creationId xmlns:a16="http://schemas.microsoft.com/office/drawing/2014/main" id="{1B44364A-DBDE-4F64-9D13-B56BF0C232A3}"/>
              </a:ext>
            </a:extLst>
          </p:cNvPr>
          <p:cNvSpPr txBox="1">
            <a:spLocks/>
          </p:cNvSpPr>
          <p:nvPr userDrawn="1"/>
        </p:nvSpPr>
        <p:spPr>
          <a:xfrm>
            <a:off x="-1" y="-1"/>
            <a:ext cx="12191999" cy="232759"/>
          </a:xfrm>
          <a:prstGeom prst="rect">
            <a:avLst/>
          </a:prstGeom>
          <a:solidFill>
            <a:srgbClr val="006666"/>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IN" sz="1500" b="1" i="1" dirty="0">
                <a:solidFill>
                  <a:schemeClr val="bg1"/>
                </a:solidFill>
                <a:effectLst/>
                <a:latin typeface="Times New Roman" panose="02020603050405020304" pitchFamily="18" charset="0"/>
                <a:cs typeface="Times New Roman" panose="02020603050405020304" pitchFamily="18" charset="0"/>
              </a:rPr>
              <a:t>News</a:t>
            </a:r>
            <a:r>
              <a:rPr lang="en-IN" sz="1500" b="1" i="1" baseline="0" dirty="0">
                <a:solidFill>
                  <a:schemeClr val="bg1"/>
                </a:solidFill>
                <a:effectLst/>
                <a:latin typeface="Times New Roman" panose="02020603050405020304" pitchFamily="18" charset="0"/>
                <a:cs typeface="Times New Roman" panose="02020603050405020304" pitchFamily="18" charset="0"/>
              </a:rPr>
              <a:t> Application Using Alan AI</a:t>
            </a:r>
            <a:endParaRPr lang="en-IN" sz="1500" b="1" i="1" dirty="0">
              <a:solidFill>
                <a:schemeClr val="bg1"/>
              </a:solidFill>
              <a:effectLst/>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A72D5020-7DF7-495B-96CC-4064365630D3}"/>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1506200" y="5956065"/>
            <a:ext cx="685800" cy="685800"/>
          </a:xfrm>
          <a:prstGeom prst="rect">
            <a:avLst/>
          </a:prstGeom>
        </p:spPr>
      </p:pic>
      <p:sp>
        <p:nvSpPr>
          <p:cNvPr id="10" name="Date Placeholder 3">
            <a:extLst>
              <a:ext uri="{FF2B5EF4-FFF2-40B4-BE49-F238E27FC236}">
                <a16:creationId xmlns:a16="http://schemas.microsoft.com/office/drawing/2014/main" id="{1D25D96C-1396-47B4-9E8C-C053C7555307}"/>
              </a:ext>
            </a:extLst>
          </p:cNvPr>
          <p:cNvSpPr txBox="1">
            <a:spLocks/>
          </p:cNvSpPr>
          <p:nvPr userDrawn="1"/>
        </p:nvSpPr>
        <p:spPr>
          <a:xfrm>
            <a:off x="0" y="6642828"/>
            <a:ext cx="777239" cy="215172"/>
          </a:xfrm>
          <a:prstGeom prst="rect">
            <a:avLst/>
          </a:prstGeom>
          <a:solidFill>
            <a:schemeClr val="accent2">
              <a:lumMod val="75000"/>
            </a:schemeClr>
          </a:solidFill>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1600" b="0" cap="small" baseline="0" dirty="0">
                <a:solidFill>
                  <a:schemeClr val="bg1"/>
                </a:solidFill>
                <a:latin typeface="Times New Roman" panose="02020603050405020304" pitchFamily="18" charset="0"/>
                <a:cs typeface="Times New Roman" panose="02020603050405020304" pitchFamily="18" charset="0"/>
              </a:rPr>
              <a:t> A-11</a:t>
            </a:r>
            <a:endParaRPr lang="en-IN" sz="1600" b="0" cap="small" baseline="0"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8559783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Tree>
    <p:extLst>
      <p:ext uri="{BB962C8B-B14F-4D97-AF65-F5344CB8AC3E}">
        <p14:creationId xmlns:p14="http://schemas.microsoft.com/office/powerpoint/2010/main" val="114516546"/>
      </p:ext>
    </p:extLst>
  </p:cSld>
  <p:clrMap bg1="lt1" tx1="dk1" bg2="lt2" tx2="dk2" accent1="accent1" accent2="accent2" accent3="accent3" accent4="accent4" accent5="accent5" accent6="accent6" hlink="hlink" folHlink="folHlink"/>
  <p:sldLayoutIdLst>
    <p:sldLayoutId id="2147483651" r:id="rId1"/>
    <p:sldLayoutId id="2147483652" r:id="rId2"/>
  </p:sldLayoutIdLst>
  <p:txStyles>
    <p:titleStyle>
      <a:lvl1pPr algn="l" defTabSz="914400" rtl="0" eaLnBrk="1" latinLnBrk="0" hangingPunct="1">
        <a:lnSpc>
          <a:spcPct val="90000"/>
        </a:lnSpc>
        <a:spcBef>
          <a:spcPct val="0"/>
        </a:spcBef>
        <a:buNone/>
        <a:defRPr sz="4400" kern="1200">
          <a:solidFill>
            <a:schemeClr val="tx1"/>
          </a:solidFill>
          <a:latin typeface="Times New Roman" panose="02020603050405020304" pitchFamily="18" charset="0"/>
          <a:ea typeface="+mj-ea"/>
          <a:cs typeface="Times New Roman" panose="02020603050405020304" pitchFamily="18" charset="0"/>
        </a:defRPr>
      </a:lvl1pPr>
    </p:titleStyle>
    <p:bodyStyle>
      <a:lvl1pPr marL="228600" indent="-228600" algn="just" defTabSz="914400" rtl="0" eaLnBrk="1" latinLnBrk="0" hangingPunct="1">
        <a:lnSpc>
          <a:spcPct val="90000"/>
        </a:lnSpc>
        <a:spcBef>
          <a:spcPts val="1000"/>
        </a:spcBef>
        <a:buFont typeface="Wingdings" panose="05000000000000000000" pitchFamily="2" charset="2"/>
        <a:buChar char="q"/>
        <a:defRPr sz="2800" kern="1200">
          <a:solidFill>
            <a:schemeClr val="tx1"/>
          </a:solidFill>
          <a:latin typeface="Times New Roman" panose="02020603050405020304" pitchFamily="18" charset="0"/>
          <a:ea typeface="+mn-ea"/>
          <a:cs typeface="Times New Roman" panose="02020603050405020304" pitchFamily="18" charset="0"/>
        </a:defRPr>
      </a:lvl1pPr>
      <a:lvl2pPr marL="685800" indent="-228600" algn="just" defTabSz="914400" rtl="0" eaLnBrk="1" latinLnBrk="0" hangingPunct="1">
        <a:lnSpc>
          <a:spcPct val="90000"/>
        </a:lnSpc>
        <a:spcBef>
          <a:spcPts val="500"/>
        </a:spcBef>
        <a:buFont typeface="Wingdings" panose="05000000000000000000" pitchFamily="2" charset="2"/>
        <a:buChar char="Ø"/>
        <a:defRPr sz="2400" kern="1200">
          <a:solidFill>
            <a:schemeClr val="tx1"/>
          </a:solidFill>
          <a:latin typeface="Times New Roman" panose="02020603050405020304" pitchFamily="18" charset="0"/>
          <a:ea typeface="+mn-ea"/>
          <a:cs typeface="Times New Roman" panose="02020603050405020304" pitchFamily="18" charset="0"/>
        </a:defRPr>
      </a:lvl2pPr>
      <a:lvl3pPr marL="1143000" indent="-228600" algn="just" defTabSz="914400" rtl="0" eaLnBrk="1" latinLnBrk="0" hangingPunct="1">
        <a:lnSpc>
          <a:spcPct val="90000"/>
        </a:lnSpc>
        <a:spcBef>
          <a:spcPts val="500"/>
        </a:spcBef>
        <a:buFont typeface="Courier New" panose="02070309020205020404" pitchFamily="49" charset="0"/>
        <a:buChar char="o"/>
        <a:defRPr sz="2000" kern="1200">
          <a:solidFill>
            <a:schemeClr val="tx1"/>
          </a:solidFill>
          <a:latin typeface="Times New Roman" panose="02020603050405020304" pitchFamily="18" charset="0"/>
          <a:ea typeface="+mn-ea"/>
          <a:cs typeface="Times New Roman" panose="02020603050405020304" pitchFamily="18" charset="0"/>
        </a:defRPr>
      </a:lvl3pPr>
      <a:lvl4pPr marL="1600200" indent="-228600" algn="just" defTabSz="914400" rtl="0" eaLnBrk="1" latinLnBrk="0" hangingPunct="1">
        <a:lnSpc>
          <a:spcPct val="90000"/>
        </a:lnSpc>
        <a:spcBef>
          <a:spcPts val="500"/>
        </a:spcBef>
        <a:buFont typeface="Wingdings" panose="05000000000000000000" pitchFamily="2" charset="2"/>
        <a:buChar char="§"/>
        <a:defRPr sz="1800" kern="1200">
          <a:solidFill>
            <a:schemeClr val="tx1"/>
          </a:solidFill>
          <a:latin typeface="Times New Roman" panose="02020603050405020304" pitchFamily="18" charset="0"/>
          <a:ea typeface="+mn-ea"/>
          <a:cs typeface="Times New Roman" panose="02020603050405020304" pitchFamily="18" charset="0"/>
        </a:defRPr>
      </a:lvl4pPr>
      <a:lvl5pPr marL="2057400" indent="-228600" algn="just"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Times New Roman" panose="02020603050405020304" pitchFamily="18" charset="0"/>
          <a:ea typeface="+mn-ea"/>
          <a:cs typeface="Times New Roman" panose="02020603050405020304" pitchFamily="18"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hyperlink" Target="chaprana-2021-ijca-921297.pdf" TargetMode="External"/><Relationship Id="rId2" Type="http://schemas.openxmlformats.org/officeDocument/2006/relationships/hyperlink" Target="IRJET-V7I9665.pdf" TargetMode="Externa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11"/>
          <p:cNvSpPr txBox="1">
            <a:spLocks/>
          </p:cNvSpPr>
          <p:nvPr/>
        </p:nvSpPr>
        <p:spPr>
          <a:xfrm>
            <a:off x="6095991" y="1783000"/>
            <a:ext cx="2382924" cy="584534"/>
          </a:xfrm>
          <a:prstGeom prst="rect">
            <a:avLst/>
          </a:prstGeom>
        </p:spPr>
        <p:txBody>
          <a:bodyPr vert="horz" lIns="91440" tIns="45720" rIns="91440" bIns="45720" rtlCol="0">
            <a:normAutofit fontScale="92500" lnSpcReduction="10000"/>
          </a:bodyPr>
          <a:lstStyle>
            <a:lvl1pPr marL="0" indent="0" algn="ctr" defTabSz="914400" rtl="0" eaLnBrk="1" latinLnBrk="0" hangingPunct="1">
              <a:lnSpc>
                <a:spcPct val="90000"/>
              </a:lnSpc>
              <a:spcBef>
                <a:spcPts val="1000"/>
              </a:spcBef>
              <a:buFont typeface="Arial" panose="020B0604020202020204" pitchFamily="34" charset="0"/>
              <a:buNone/>
              <a:defRPr sz="2800" b="1" kern="1200" baseline="0">
                <a:solidFill>
                  <a:schemeClr val="tx1"/>
                </a:solidFill>
                <a:latin typeface="Times New Roman" panose="02020603050405020304" pitchFamily="18" charset="0"/>
                <a:ea typeface="+mn-ea"/>
                <a:cs typeface="Times New Roman" panose="02020603050405020304" pitchFamily="18"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Times New Roman" panose="02020603050405020304" pitchFamily="18" charset="0"/>
                <a:ea typeface="+mn-ea"/>
                <a:cs typeface="Times New Roman" panose="02020603050405020304" pitchFamily="18" charset="0"/>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Times New Roman" panose="02020603050405020304" pitchFamily="18" charset="0"/>
                <a:ea typeface="+mn-ea"/>
                <a:cs typeface="Times New Roman" panose="02020603050405020304" pitchFamily="18" charset="0"/>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300"/>
              </a:spcBef>
            </a:pPr>
            <a:r>
              <a:rPr lang="en-IN" sz="2600" b="0" dirty="0">
                <a:effectLst>
                  <a:outerShdw blurRad="38100" dist="38100" dir="2700000" algn="tl">
                    <a:srgbClr val="000000">
                      <a:alpha val="43137"/>
                    </a:srgbClr>
                  </a:outerShdw>
                </a:effectLst>
              </a:rPr>
              <a:t>Manish Ranjan</a:t>
            </a:r>
            <a:endParaRPr lang="en-US" sz="2600" b="0" dirty="0">
              <a:effectLst>
                <a:outerShdw blurRad="38100" dist="38100" dir="2700000" algn="tl">
                  <a:srgbClr val="000000">
                    <a:alpha val="43137"/>
                  </a:srgbClr>
                </a:outerShdw>
              </a:effectLst>
            </a:endParaRPr>
          </a:p>
          <a:p>
            <a:pPr>
              <a:spcBef>
                <a:spcPts val="300"/>
              </a:spcBef>
            </a:pPr>
            <a:r>
              <a:rPr lang="en-US" sz="1200" b="0" dirty="0"/>
              <a:t>Roll No. 184G1A0543</a:t>
            </a:r>
          </a:p>
        </p:txBody>
      </p:sp>
      <p:sp>
        <p:nvSpPr>
          <p:cNvPr id="6" name="Subtitle 11"/>
          <p:cNvSpPr txBox="1">
            <a:spLocks/>
          </p:cNvSpPr>
          <p:nvPr/>
        </p:nvSpPr>
        <p:spPr>
          <a:xfrm>
            <a:off x="3759654" y="2475580"/>
            <a:ext cx="4672674" cy="898049"/>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800" b="1" kern="1200" baseline="0">
                <a:solidFill>
                  <a:schemeClr val="tx1"/>
                </a:solidFill>
                <a:latin typeface="Times New Roman" panose="02020603050405020304" pitchFamily="18" charset="0"/>
                <a:ea typeface="+mn-ea"/>
                <a:cs typeface="Times New Roman" panose="02020603050405020304" pitchFamily="18"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Times New Roman" panose="02020603050405020304" pitchFamily="18" charset="0"/>
                <a:ea typeface="+mn-ea"/>
                <a:cs typeface="Times New Roman" panose="02020603050405020304" pitchFamily="18" charset="0"/>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Times New Roman" panose="02020603050405020304" pitchFamily="18" charset="0"/>
                <a:ea typeface="+mn-ea"/>
                <a:cs typeface="Times New Roman" panose="02020603050405020304" pitchFamily="18" charset="0"/>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300"/>
              </a:spcBef>
            </a:pPr>
            <a:r>
              <a:rPr lang="en-US" sz="1400" b="0" i="1" dirty="0"/>
              <a:t>Under the guidance of</a:t>
            </a:r>
          </a:p>
          <a:p>
            <a:pPr>
              <a:spcBef>
                <a:spcPts val="200"/>
              </a:spcBef>
            </a:pPr>
            <a:r>
              <a:rPr lang="en-US" sz="2400" b="0" dirty="0">
                <a:effectLst>
                  <a:outerShdw blurRad="38100" dist="38100" dir="2700000" algn="tl">
                    <a:srgbClr val="000000">
                      <a:alpha val="43137"/>
                    </a:srgbClr>
                  </a:outerShdw>
                </a:effectLst>
              </a:rPr>
              <a:t>Mr. C.Sudheer Kumar </a:t>
            </a:r>
            <a:r>
              <a:rPr lang="en-US" sz="1200" b="0" dirty="0">
                <a:effectLst>
                  <a:outerShdw blurRad="38100" dist="38100" dir="2700000" algn="tl">
                    <a:srgbClr val="000000">
                      <a:alpha val="43137"/>
                    </a:srgbClr>
                  </a:outerShdw>
                </a:effectLst>
              </a:rPr>
              <a:t>M.Tech.,(Ph.D).</a:t>
            </a:r>
            <a:endParaRPr lang="en-IN" sz="1200" b="0" dirty="0">
              <a:effectLst>
                <a:outerShdw blurRad="38100" dist="38100" dir="2700000" algn="tl">
                  <a:srgbClr val="000000">
                    <a:alpha val="43137"/>
                  </a:srgbClr>
                </a:outerShdw>
              </a:effectLst>
            </a:endParaRPr>
          </a:p>
          <a:p>
            <a:pPr>
              <a:spcBef>
                <a:spcPts val="200"/>
              </a:spcBef>
            </a:pPr>
            <a:r>
              <a:rPr lang="en-IN" sz="1400" b="0" dirty="0"/>
              <a:t>Assistant Professor</a:t>
            </a:r>
          </a:p>
        </p:txBody>
      </p:sp>
      <p:sp>
        <p:nvSpPr>
          <p:cNvPr id="7" name="Subtitle 11"/>
          <p:cNvSpPr txBox="1">
            <a:spLocks/>
          </p:cNvSpPr>
          <p:nvPr/>
        </p:nvSpPr>
        <p:spPr>
          <a:xfrm>
            <a:off x="1514475" y="5162533"/>
            <a:ext cx="9163049" cy="1427181"/>
          </a:xfrm>
          <a:prstGeom prst="rect">
            <a:avLst/>
          </a:prstGeom>
        </p:spPr>
        <p:txBody>
          <a:bodyPr vert="horz" lIns="91440" tIns="45720" rIns="91440" bIns="45720" rtlCol="0">
            <a:normAutofit fontScale="55000" lnSpcReduction="20000"/>
          </a:bodyPr>
          <a:lstStyle>
            <a:lvl1pPr marL="0" indent="0" algn="ctr" defTabSz="914400" rtl="0" eaLnBrk="1" latinLnBrk="0" hangingPunct="1">
              <a:lnSpc>
                <a:spcPct val="90000"/>
              </a:lnSpc>
              <a:spcBef>
                <a:spcPts val="1000"/>
              </a:spcBef>
              <a:buFont typeface="Arial" panose="020B0604020202020204" pitchFamily="34" charset="0"/>
              <a:buNone/>
              <a:defRPr sz="2800" b="1" kern="1200" baseline="0">
                <a:solidFill>
                  <a:schemeClr val="tx1"/>
                </a:solidFill>
                <a:latin typeface="Times New Roman" panose="02020603050405020304" pitchFamily="18" charset="0"/>
                <a:ea typeface="+mn-ea"/>
                <a:cs typeface="Times New Roman" panose="02020603050405020304" pitchFamily="18"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Times New Roman" panose="02020603050405020304" pitchFamily="18" charset="0"/>
                <a:ea typeface="+mn-ea"/>
                <a:cs typeface="Times New Roman" panose="02020603050405020304" pitchFamily="18" charset="0"/>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Times New Roman" panose="02020603050405020304" pitchFamily="18" charset="0"/>
                <a:ea typeface="+mn-ea"/>
                <a:cs typeface="Times New Roman" panose="02020603050405020304" pitchFamily="18" charset="0"/>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500"/>
              </a:spcBef>
            </a:pPr>
            <a:r>
              <a:rPr lang="en-US" sz="4200" b="0" dirty="0">
                <a:effectLst>
                  <a:outerShdw blurRad="38100" dist="38100" dir="2700000" algn="tl">
                    <a:srgbClr val="000000">
                      <a:alpha val="43137"/>
                    </a:srgbClr>
                  </a:outerShdw>
                </a:effectLst>
              </a:rPr>
              <a:t>Department of Computer Science and Engineering      </a:t>
            </a:r>
          </a:p>
          <a:p>
            <a:pPr>
              <a:spcBef>
                <a:spcPts val="500"/>
              </a:spcBef>
            </a:pPr>
            <a:r>
              <a:rPr lang="en-US" sz="6500" b="0" dirty="0">
                <a:solidFill>
                  <a:srgbClr val="FF0000"/>
                </a:solidFill>
                <a:effectLst>
                  <a:outerShdw blurRad="38100" dist="38100" dir="2700000" algn="tl">
                    <a:srgbClr val="000000">
                      <a:alpha val="43137"/>
                    </a:srgbClr>
                  </a:outerShdw>
                </a:effectLst>
              </a:rPr>
              <a:t>Srinivasa Ramanujan Institute of Technology</a:t>
            </a:r>
          </a:p>
          <a:p>
            <a:pPr>
              <a:spcBef>
                <a:spcPts val="300"/>
              </a:spcBef>
            </a:pPr>
            <a:r>
              <a:rPr lang="en-US" sz="2100" dirty="0">
                <a:effectLst/>
                <a:ea typeface="Times New Roman" panose="02020603050405020304" pitchFamily="18" charset="0"/>
              </a:rPr>
              <a:t>(Affiliated to JNTUA &amp; Approved by AICTE) (Accredited by NAAC with ‘A’ Grade &amp; Accredited by NBA (EEE, ECE &amp; CSE)</a:t>
            </a:r>
            <a:endParaRPr lang="en-US" sz="2100" b="0" dirty="0"/>
          </a:p>
          <a:p>
            <a:pPr>
              <a:spcBef>
                <a:spcPts val="300"/>
              </a:spcBef>
            </a:pPr>
            <a:r>
              <a:rPr lang="en-US" sz="2300" dirty="0"/>
              <a:t>Rotarypuram Village, B K Samudram Mandal, Ananthapuramu – 515701.</a:t>
            </a:r>
          </a:p>
          <a:p>
            <a:pPr>
              <a:spcAft>
                <a:spcPts val="100"/>
              </a:spcAft>
            </a:pPr>
            <a:r>
              <a:rPr lang="en-US" sz="2500" dirty="0">
                <a:solidFill>
                  <a:schemeClr val="accent1">
                    <a:lumMod val="50000"/>
                  </a:schemeClr>
                </a:solidFill>
              </a:rPr>
              <a:t>2021 - 2022</a:t>
            </a:r>
            <a:endParaRPr lang="en-US" sz="2500" b="0" dirty="0"/>
          </a:p>
          <a:p>
            <a:endParaRPr lang="en-IN" b="0" dirty="0"/>
          </a:p>
        </p:txBody>
      </p:sp>
      <p:sp>
        <p:nvSpPr>
          <p:cNvPr id="12" name="Subtitle 11">
            <a:extLst>
              <a:ext uri="{FF2B5EF4-FFF2-40B4-BE49-F238E27FC236}">
                <a16:creationId xmlns:a16="http://schemas.microsoft.com/office/drawing/2014/main" id="{76632DCF-444C-4AB9-A9A9-24B78326A786}"/>
              </a:ext>
            </a:extLst>
          </p:cNvPr>
          <p:cNvSpPr txBox="1">
            <a:spLocks/>
          </p:cNvSpPr>
          <p:nvPr/>
        </p:nvSpPr>
        <p:spPr>
          <a:xfrm>
            <a:off x="3574384" y="1783000"/>
            <a:ext cx="2382924" cy="584534"/>
          </a:xfrm>
          <a:prstGeom prst="rect">
            <a:avLst/>
          </a:prstGeom>
        </p:spPr>
        <p:txBody>
          <a:bodyPr vert="horz" lIns="91440" tIns="45720" rIns="91440" bIns="45720" rtlCol="0">
            <a:normAutofit fontScale="92500" lnSpcReduction="10000"/>
          </a:bodyPr>
          <a:lstStyle>
            <a:lvl1pPr marL="0" indent="0" algn="ctr" defTabSz="914400" rtl="0" eaLnBrk="1" latinLnBrk="0" hangingPunct="1">
              <a:lnSpc>
                <a:spcPct val="90000"/>
              </a:lnSpc>
              <a:spcBef>
                <a:spcPts val="1000"/>
              </a:spcBef>
              <a:buFont typeface="Arial" panose="020B0604020202020204" pitchFamily="34" charset="0"/>
              <a:buNone/>
              <a:defRPr sz="2800" b="1" kern="1200" baseline="0">
                <a:solidFill>
                  <a:schemeClr val="tx1"/>
                </a:solidFill>
                <a:latin typeface="Times New Roman" panose="02020603050405020304" pitchFamily="18" charset="0"/>
                <a:ea typeface="+mn-ea"/>
                <a:cs typeface="Times New Roman" panose="02020603050405020304" pitchFamily="18"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Times New Roman" panose="02020603050405020304" pitchFamily="18" charset="0"/>
                <a:ea typeface="+mn-ea"/>
                <a:cs typeface="Times New Roman" panose="02020603050405020304" pitchFamily="18" charset="0"/>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Times New Roman" panose="02020603050405020304" pitchFamily="18" charset="0"/>
                <a:ea typeface="+mn-ea"/>
                <a:cs typeface="Times New Roman" panose="02020603050405020304" pitchFamily="18" charset="0"/>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300"/>
              </a:spcBef>
            </a:pPr>
            <a:r>
              <a:rPr lang="en-IN" sz="2600" b="0" dirty="0">
                <a:effectLst>
                  <a:outerShdw blurRad="38100" dist="38100" dir="2700000" algn="tl">
                    <a:srgbClr val="000000">
                      <a:alpha val="43137"/>
                    </a:srgbClr>
                  </a:outerShdw>
                </a:effectLst>
              </a:rPr>
              <a:t>S.Momeena</a:t>
            </a:r>
            <a:endParaRPr lang="en-US" sz="2600" b="0" dirty="0">
              <a:effectLst>
                <a:outerShdw blurRad="38100" dist="38100" dir="2700000" algn="tl">
                  <a:srgbClr val="000000">
                    <a:alpha val="43137"/>
                  </a:srgbClr>
                </a:outerShdw>
              </a:effectLst>
            </a:endParaRPr>
          </a:p>
          <a:p>
            <a:pPr>
              <a:spcBef>
                <a:spcPts val="300"/>
              </a:spcBef>
            </a:pPr>
            <a:r>
              <a:rPr lang="en-US" sz="1200" b="0" dirty="0"/>
              <a:t>Roll No. 184G1A0548</a:t>
            </a:r>
          </a:p>
        </p:txBody>
      </p:sp>
      <p:sp>
        <p:nvSpPr>
          <p:cNvPr id="13" name="Subtitle 11">
            <a:extLst>
              <a:ext uri="{FF2B5EF4-FFF2-40B4-BE49-F238E27FC236}">
                <a16:creationId xmlns:a16="http://schemas.microsoft.com/office/drawing/2014/main" id="{F3C3CADE-4DE0-4FED-8446-912E92DB0292}"/>
              </a:ext>
            </a:extLst>
          </p:cNvPr>
          <p:cNvSpPr txBox="1">
            <a:spLocks/>
          </p:cNvSpPr>
          <p:nvPr/>
        </p:nvSpPr>
        <p:spPr>
          <a:xfrm>
            <a:off x="8617598" y="1783000"/>
            <a:ext cx="2382924" cy="584534"/>
          </a:xfrm>
          <a:prstGeom prst="rect">
            <a:avLst/>
          </a:prstGeom>
        </p:spPr>
        <p:txBody>
          <a:bodyPr vert="horz" lIns="91440" tIns="45720" rIns="91440" bIns="45720" rtlCol="0">
            <a:normAutofit fontScale="92500" lnSpcReduction="10000"/>
          </a:bodyPr>
          <a:lstStyle>
            <a:lvl1pPr marL="0" indent="0" algn="ctr" defTabSz="914400" rtl="0" eaLnBrk="1" latinLnBrk="0" hangingPunct="1">
              <a:lnSpc>
                <a:spcPct val="90000"/>
              </a:lnSpc>
              <a:spcBef>
                <a:spcPts val="1000"/>
              </a:spcBef>
              <a:buFont typeface="Arial" panose="020B0604020202020204" pitchFamily="34" charset="0"/>
              <a:buNone/>
              <a:defRPr sz="2800" b="1" kern="1200" baseline="0">
                <a:solidFill>
                  <a:schemeClr val="tx1"/>
                </a:solidFill>
                <a:latin typeface="Times New Roman" panose="02020603050405020304" pitchFamily="18" charset="0"/>
                <a:ea typeface="+mn-ea"/>
                <a:cs typeface="Times New Roman" panose="02020603050405020304" pitchFamily="18"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Times New Roman" panose="02020603050405020304" pitchFamily="18" charset="0"/>
                <a:ea typeface="+mn-ea"/>
                <a:cs typeface="Times New Roman" panose="02020603050405020304" pitchFamily="18" charset="0"/>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Times New Roman" panose="02020603050405020304" pitchFamily="18" charset="0"/>
                <a:ea typeface="+mn-ea"/>
                <a:cs typeface="Times New Roman" panose="02020603050405020304" pitchFamily="18" charset="0"/>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300"/>
              </a:spcBef>
            </a:pPr>
            <a:r>
              <a:rPr lang="en-IN" sz="2600" b="0" dirty="0">
                <a:effectLst>
                  <a:outerShdw blurRad="38100" dist="38100" dir="2700000" algn="tl">
                    <a:srgbClr val="000000">
                      <a:alpha val="43137"/>
                    </a:srgbClr>
                  </a:outerShdw>
                </a:effectLst>
              </a:rPr>
              <a:t>G.Hemasree</a:t>
            </a:r>
            <a:endParaRPr lang="en-US" sz="2600" b="0" dirty="0">
              <a:effectLst>
                <a:outerShdw blurRad="38100" dist="38100" dir="2700000" algn="tl">
                  <a:srgbClr val="000000">
                    <a:alpha val="43137"/>
                  </a:srgbClr>
                </a:outerShdw>
              </a:effectLst>
            </a:endParaRPr>
          </a:p>
          <a:p>
            <a:pPr>
              <a:spcBef>
                <a:spcPts val="300"/>
              </a:spcBef>
            </a:pPr>
            <a:r>
              <a:rPr lang="en-US" sz="1200" b="0" dirty="0"/>
              <a:t>Roll No. 184G1A0523</a:t>
            </a:r>
          </a:p>
        </p:txBody>
      </p:sp>
      <p:sp>
        <p:nvSpPr>
          <p:cNvPr id="14" name="Subtitle 11">
            <a:extLst>
              <a:ext uri="{FF2B5EF4-FFF2-40B4-BE49-F238E27FC236}">
                <a16:creationId xmlns:a16="http://schemas.microsoft.com/office/drawing/2014/main" id="{7DD300AE-D81E-4AC8-BC57-566B57D6C660}"/>
              </a:ext>
            </a:extLst>
          </p:cNvPr>
          <p:cNvSpPr txBox="1">
            <a:spLocks/>
          </p:cNvSpPr>
          <p:nvPr/>
        </p:nvSpPr>
        <p:spPr>
          <a:xfrm>
            <a:off x="1191460" y="1783000"/>
            <a:ext cx="2382924" cy="584534"/>
          </a:xfrm>
          <a:prstGeom prst="rect">
            <a:avLst/>
          </a:prstGeom>
        </p:spPr>
        <p:txBody>
          <a:bodyPr vert="horz" lIns="91440" tIns="45720" rIns="91440" bIns="45720" rtlCol="0">
            <a:normAutofit fontScale="92500" lnSpcReduction="10000"/>
          </a:bodyPr>
          <a:lstStyle>
            <a:lvl1pPr marL="0" indent="0" algn="ctr" defTabSz="914400" rtl="0" eaLnBrk="1" latinLnBrk="0" hangingPunct="1">
              <a:lnSpc>
                <a:spcPct val="90000"/>
              </a:lnSpc>
              <a:spcBef>
                <a:spcPts val="1000"/>
              </a:spcBef>
              <a:buFont typeface="Arial" panose="020B0604020202020204" pitchFamily="34" charset="0"/>
              <a:buNone/>
              <a:defRPr sz="2800" b="1" kern="1200" baseline="0">
                <a:solidFill>
                  <a:schemeClr val="tx1"/>
                </a:solidFill>
                <a:latin typeface="Times New Roman" panose="02020603050405020304" pitchFamily="18" charset="0"/>
                <a:ea typeface="+mn-ea"/>
                <a:cs typeface="Times New Roman" panose="02020603050405020304" pitchFamily="18"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Times New Roman" panose="02020603050405020304" pitchFamily="18" charset="0"/>
                <a:ea typeface="+mn-ea"/>
                <a:cs typeface="Times New Roman" panose="02020603050405020304" pitchFamily="18" charset="0"/>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Times New Roman" panose="02020603050405020304" pitchFamily="18" charset="0"/>
                <a:ea typeface="+mn-ea"/>
                <a:cs typeface="Times New Roman" panose="02020603050405020304" pitchFamily="18" charset="0"/>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spcBef>
                <a:spcPts val="300"/>
              </a:spcBef>
            </a:pPr>
            <a:r>
              <a:rPr lang="en-IN" sz="2600" b="0" dirty="0">
                <a:effectLst>
                  <a:outerShdw blurRad="38100" dist="38100" dir="2700000" algn="tl">
                    <a:srgbClr val="000000">
                      <a:alpha val="43137"/>
                    </a:srgbClr>
                  </a:outerShdw>
                </a:effectLst>
              </a:rPr>
              <a:t>B.Devendra</a:t>
            </a:r>
            <a:endParaRPr lang="en-US" sz="2600" b="0" dirty="0">
              <a:effectLst>
                <a:outerShdw blurRad="38100" dist="38100" dir="2700000" algn="tl">
                  <a:srgbClr val="000000">
                    <a:alpha val="43137"/>
                  </a:srgbClr>
                </a:outerShdw>
              </a:effectLst>
            </a:endParaRPr>
          </a:p>
          <a:p>
            <a:pPr>
              <a:spcBef>
                <a:spcPts val="300"/>
              </a:spcBef>
            </a:pPr>
            <a:r>
              <a:rPr lang="en-US" sz="1200" b="0" dirty="0"/>
              <a:t>Roll No. 184G1A0513</a:t>
            </a:r>
          </a:p>
        </p:txBody>
      </p:sp>
      <p:sp>
        <p:nvSpPr>
          <p:cNvPr id="17" name="Rectangle: Rounded Corners 16">
            <a:extLst>
              <a:ext uri="{FF2B5EF4-FFF2-40B4-BE49-F238E27FC236}">
                <a16:creationId xmlns:a16="http://schemas.microsoft.com/office/drawing/2014/main" id="{F2213882-6464-4A96-96D5-EA4F95F404DE}"/>
              </a:ext>
            </a:extLst>
          </p:cNvPr>
          <p:cNvSpPr/>
          <p:nvPr/>
        </p:nvSpPr>
        <p:spPr>
          <a:xfrm>
            <a:off x="755009" y="335271"/>
            <a:ext cx="10528183" cy="857864"/>
          </a:xfrm>
          <a:prstGeom prst="roundRect">
            <a:avLst/>
          </a:prstGeom>
          <a:solidFill>
            <a:srgbClr val="FF6600"/>
          </a:solidFill>
        </p:spPr>
        <p:style>
          <a:lnRef idx="0">
            <a:schemeClr val="accent6"/>
          </a:lnRef>
          <a:fillRef idx="3">
            <a:schemeClr val="accent6"/>
          </a:fillRef>
          <a:effectRef idx="3">
            <a:schemeClr val="accent6"/>
          </a:effectRef>
          <a:fontRef idx="minor">
            <a:schemeClr val="lt1"/>
          </a:fontRef>
        </p:style>
        <p:txBody>
          <a:bodyPr rtlCol="0" anchor="ctr"/>
          <a:lstStyle/>
          <a:p>
            <a:pPr algn="ctr"/>
            <a:r>
              <a:rPr lang="en-IN" sz="32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News Application Using Alan AI</a:t>
            </a:r>
          </a:p>
        </p:txBody>
      </p:sp>
      <p:sp>
        <p:nvSpPr>
          <p:cNvPr id="18" name="Rectangle 17">
            <a:extLst>
              <a:ext uri="{FF2B5EF4-FFF2-40B4-BE49-F238E27FC236}">
                <a16:creationId xmlns:a16="http://schemas.microsoft.com/office/drawing/2014/main" id="{6C50F0CE-B0FB-48DA-AD7D-E96A1D3BC2A8}"/>
              </a:ext>
            </a:extLst>
          </p:cNvPr>
          <p:cNvSpPr/>
          <p:nvPr/>
        </p:nvSpPr>
        <p:spPr>
          <a:xfrm>
            <a:off x="2714840" y="1261696"/>
            <a:ext cx="6762303" cy="338041"/>
          </a:xfrm>
          <a:prstGeom prst="rect">
            <a:avLst/>
          </a:prstGeom>
        </p:spPr>
        <p:txBody>
          <a:bodyPr wrap="square">
            <a:spAutoFit/>
          </a:bodyPr>
          <a:lstStyle/>
          <a:p>
            <a:pPr algn="ctr">
              <a:lnSpc>
                <a:spcPct val="107000"/>
              </a:lnSpc>
              <a:spcBef>
                <a:spcPts val="500"/>
              </a:spcBef>
              <a:spcAft>
                <a:spcPts val="500"/>
              </a:spcAft>
            </a:pPr>
            <a:r>
              <a:rPr lang="en-IN" sz="1600" i="1" dirty="0">
                <a:solidFill>
                  <a:srgbClr val="000000"/>
                </a:solidFill>
                <a:latin typeface="Times New Roman" panose="02020603050405020304" pitchFamily="18" charset="0"/>
                <a:ea typeface="Calibri" panose="020F0502020204030204" pitchFamily="34" charset="0"/>
              </a:rPr>
              <a:t>by</a:t>
            </a:r>
          </a:p>
        </p:txBody>
      </p:sp>
      <p:pic>
        <p:nvPicPr>
          <p:cNvPr id="5" name="Picture 4">
            <a:extLst>
              <a:ext uri="{FF2B5EF4-FFF2-40B4-BE49-F238E27FC236}">
                <a16:creationId xmlns:a16="http://schemas.microsoft.com/office/drawing/2014/main" id="{894CA60F-9532-4FDC-90D1-528E33CD324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174155" y="3783919"/>
            <a:ext cx="1507999" cy="1378614"/>
          </a:xfrm>
          <a:prstGeom prst="rect">
            <a:avLst/>
          </a:prstGeom>
        </p:spPr>
      </p:pic>
      <p:sp>
        <p:nvSpPr>
          <p:cNvPr id="16" name="Subtitle 11">
            <a:extLst>
              <a:ext uri="{FF2B5EF4-FFF2-40B4-BE49-F238E27FC236}">
                <a16:creationId xmlns:a16="http://schemas.microsoft.com/office/drawing/2014/main" id="{76632DCF-444C-4AB9-A9A9-24B78326A786}"/>
              </a:ext>
            </a:extLst>
          </p:cNvPr>
          <p:cNvSpPr txBox="1">
            <a:spLocks/>
          </p:cNvSpPr>
          <p:nvPr/>
        </p:nvSpPr>
        <p:spPr>
          <a:xfrm>
            <a:off x="1644162" y="3376246"/>
            <a:ext cx="8590085" cy="348234"/>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800" b="1" kern="1200" baseline="0">
                <a:solidFill>
                  <a:schemeClr val="tx1"/>
                </a:solidFill>
                <a:latin typeface="Times New Roman" panose="02020603050405020304" pitchFamily="18" charset="0"/>
                <a:ea typeface="+mn-ea"/>
                <a:cs typeface="Times New Roman" panose="02020603050405020304" pitchFamily="18" charset="0"/>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Times New Roman" panose="02020603050405020304" pitchFamily="18" charset="0"/>
                <a:ea typeface="+mn-ea"/>
                <a:cs typeface="Times New Roman" panose="02020603050405020304" pitchFamily="18" charset="0"/>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Times New Roman" panose="02020603050405020304" pitchFamily="18" charset="0"/>
                <a:ea typeface="+mn-ea"/>
                <a:cs typeface="Times New Roman" panose="02020603050405020304" pitchFamily="18" charset="0"/>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Times New Roman" panose="02020603050405020304" pitchFamily="18" charset="0"/>
                <a:ea typeface="+mn-ea"/>
                <a:cs typeface="Times New Roman" panose="02020603050405020304" pitchFamily="18" charset="0"/>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spcBef>
                <a:spcPts val="300"/>
              </a:spcBef>
            </a:pPr>
            <a:r>
              <a:rPr lang="en-US" sz="1600"/>
              <a:t>                               GitHub Link:  https://github.com/mandivson/Alan-News-Application </a:t>
            </a:r>
            <a:endParaRPr lang="en-US" sz="1600" dirty="0"/>
          </a:p>
        </p:txBody>
      </p:sp>
    </p:spTree>
    <p:extLst>
      <p:ext uri="{BB962C8B-B14F-4D97-AF65-F5344CB8AC3E}">
        <p14:creationId xmlns:p14="http://schemas.microsoft.com/office/powerpoint/2010/main" val="36555005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Architecture</a:t>
            </a:r>
            <a:endParaRPr lang="en-US" dirty="0"/>
          </a:p>
        </p:txBody>
      </p:sp>
      <p:pic>
        <p:nvPicPr>
          <p:cNvPr id="7" name="Picture 6">
            <a:extLst>
              <a:ext uri="{FF2B5EF4-FFF2-40B4-BE49-F238E27FC236}">
                <a16:creationId xmlns:a16="http://schemas.microsoft.com/office/drawing/2014/main" id="{91AAA237-7783-4F8E-90C1-CAF0E424B7E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00075" y="2855344"/>
            <a:ext cx="9282943" cy="3217653"/>
          </a:xfrm>
          <a:prstGeom prst="rect">
            <a:avLst/>
          </a:prstGeom>
        </p:spPr>
      </p:pic>
      <p:pic>
        <p:nvPicPr>
          <p:cNvPr id="4" name="Picture 3">
            <a:extLst>
              <a:ext uri="{FF2B5EF4-FFF2-40B4-BE49-F238E27FC236}">
                <a16:creationId xmlns:a16="http://schemas.microsoft.com/office/drawing/2014/main" id="{A8425904-B76B-4031-9A39-0E37FCE4E30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94339" y="1414732"/>
            <a:ext cx="9403317" cy="1311215"/>
          </a:xfrm>
          <a:prstGeom prst="rect">
            <a:avLst/>
          </a:prstGeom>
        </p:spPr>
      </p:pic>
      <p:sp>
        <p:nvSpPr>
          <p:cNvPr id="5" name="Rectangle 4"/>
          <p:cNvSpPr/>
          <p:nvPr/>
        </p:nvSpPr>
        <p:spPr>
          <a:xfrm>
            <a:off x="4103197" y="1010093"/>
            <a:ext cx="4173963" cy="461665"/>
          </a:xfrm>
          <a:prstGeom prst="rect">
            <a:avLst/>
          </a:prstGeom>
        </p:spPr>
        <p:txBody>
          <a:bodyPr wrap="none">
            <a:spAutoFit/>
          </a:bodyPr>
          <a:lstStyle/>
          <a:p>
            <a:r>
              <a:rPr lang="en-US" sz="2400">
                <a:latin typeface="Times New Roman" pitchFamily="18" charset="0"/>
                <a:cs typeface="Times New Roman" pitchFamily="18" charset="0"/>
              </a:rPr>
              <a:t>Working Diagram of the System</a:t>
            </a:r>
          </a:p>
        </p:txBody>
      </p:sp>
      <p:sp>
        <p:nvSpPr>
          <p:cNvPr id="6" name="Rectangle 5"/>
          <p:cNvSpPr/>
          <p:nvPr/>
        </p:nvSpPr>
        <p:spPr>
          <a:xfrm>
            <a:off x="4232350" y="6065171"/>
            <a:ext cx="4268413" cy="461665"/>
          </a:xfrm>
          <a:prstGeom prst="rect">
            <a:avLst/>
          </a:prstGeom>
        </p:spPr>
        <p:txBody>
          <a:bodyPr wrap="none">
            <a:spAutoFit/>
          </a:bodyPr>
          <a:lstStyle/>
          <a:p>
            <a:r>
              <a:rPr lang="en-US" sz="2400">
                <a:latin typeface="Times New Roman" pitchFamily="18" charset="0"/>
                <a:cs typeface="Times New Roman" pitchFamily="18" charset="0"/>
              </a:rPr>
              <a:t>Architecture of Web Application </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 y="232503"/>
            <a:ext cx="12192000" cy="714892"/>
          </a:xfrm>
        </p:spPr>
        <p:txBody>
          <a:bodyPr/>
          <a:lstStyle/>
          <a:p>
            <a:r>
              <a:rPr lang="en-IN"/>
              <a:t>Use </a:t>
            </a:r>
            <a:r>
              <a:rPr lang="en-IN" dirty="0"/>
              <a:t>Case Diagram</a:t>
            </a:r>
          </a:p>
        </p:txBody>
      </p:sp>
      <p:sp>
        <p:nvSpPr>
          <p:cNvPr id="9" name="Oval 8">
            <a:extLst>
              <a:ext uri="{FF2B5EF4-FFF2-40B4-BE49-F238E27FC236}">
                <a16:creationId xmlns:a16="http://schemas.microsoft.com/office/drawing/2014/main" id="{CAF4BF6C-8B3F-48A3-8DA6-7BB28E8935AA}"/>
              </a:ext>
            </a:extLst>
          </p:cNvPr>
          <p:cNvSpPr/>
          <p:nvPr/>
        </p:nvSpPr>
        <p:spPr>
          <a:xfrm>
            <a:off x="1112363" y="2856322"/>
            <a:ext cx="433633" cy="452486"/>
          </a:xfrm>
          <a:prstGeom prst="ellipse">
            <a:avLst/>
          </a:prstGeom>
          <a:solidFill>
            <a:schemeClr val="bg1"/>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3" name="Straight Connector 12">
            <a:extLst>
              <a:ext uri="{FF2B5EF4-FFF2-40B4-BE49-F238E27FC236}">
                <a16:creationId xmlns:a16="http://schemas.microsoft.com/office/drawing/2014/main" id="{6D206D33-FE08-4FA8-B809-A9B87C7C3246}"/>
              </a:ext>
            </a:extLst>
          </p:cNvPr>
          <p:cNvCxnSpPr>
            <a:cxnSpLocks/>
          </p:cNvCxnSpPr>
          <p:nvPr/>
        </p:nvCxnSpPr>
        <p:spPr>
          <a:xfrm>
            <a:off x="1329179" y="3308808"/>
            <a:ext cx="0" cy="659876"/>
          </a:xfrm>
          <a:prstGeom prst="line">
            <a:avLst/>
          </a:prstGeom>
        </p:spPr>
        <p:style>
          <a:lnRef idx="1">
            <a:schemeClr val="dk1"/>
          </a:lnRef>
          <a:fillRef idx="0">
            <a:schemeClr val="dk1"/>
          </a:fillRef>
          <a:effectRef idx="0">
            <a:schemeClr val="dk1"/>
          </a:effectRef>
          <a:fontRef idx="minor">
            <a:schemeClr val="tx1"/>
          </a:fontRef>
        </p:style>
      </p:cxnSp>
      <p:cxnSp>
        <p:nvCxnSpPr>
          <p:cNvPr id="16" name="Straight Connector 15">
            <a:extLst>
              <a:ext uri="{FF2B5EF4-FFF2-40B4-BE49-F238E27FC236}">
                <a16:creationId xmlns:a16="http://schemas.microsoft.com/office/drawing/2014/main" id="{6D944936-A792-46C1-850A-B1F2C49F95C5}"/>
              </a:ext>
            </a:extLst>
          </p:cNvPr>
          <p:cNvCxnSpPr>
            <a:cxnSpLocks/>
          </p:cNvCxnSpPr>
          <p:nvPr/>
        </p:nvCxnSpPr>
        <p:spPr>
          <a:xfrm flipV="1">
            <a:off x="1027522" y="3429000"/>
            <a:ext cx="641023" cy="169682"/>
          </a:xfrm>
          <a:prstGeom prst="line">
            <a:avLst/>
          </a:prstGeom>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DE1DA56A-CC7B-4DCA-8618-BE56AB30BEE9}"/>
              </a:ext>
            </a:extLst>
          </p:cNvPr>
          <p:cNvCxnSpPr/>
          <p:nvPr/>
        </p:nvCxnSpPr>
        <p:spPr>
          <a:xfrm flipH="1">
            <a:off x="1040411" y="3924614"/>
            <a:ext cx="292231" cy="333237"/>
          </a:xfrm>
          <a:prstGeom prst="line">
            <a:avLst/>
          </a:prstGeom>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4AF980D8-0BEA-4786-9FE9-59AF06E69E28}"/>
              </a:ext>
            </a:extLst>
          </p:cNvPr>
          <p:cNvCxnSpPr/>
          <p:nvPr/>
        </p:nvCxnSpPr>
        <p:spPr>
          <a:xfrm>
            <a:off x="1326583" y="3924614"/>
            <a:ext cx="320512" cy="339365"/>
          </a:xfrm>
          <a:prstGeom prst="line">
            <a:avLst/>
          </a:prstGeom>
        </p:spPr>
        <p:style>
          <a:lnRef idx="1">
            <a:schemeClr val="dk1"/>
          </a:lnRef>
          <a:fillRef idx="0">
            <a:schemeClr val="dk1"/>
          </a:fillRef>
          <a:effectRef idx="0">
            <a:schemeClr val="dk1"/>
          </a:effectRef>
          <a:fontRef idx="minor">
            <a:schemeClr val="tx1"/>
          </a:fontRef>
        </p:style>
      </p:cxnSp>
      <p:sp>
        <p:nvSpPr>
          <p:cNvPr id="25" name="Rectangle 24">
            <a:extLst>
              <a:ext uri="{FF2B5EF4-FFF2-40B4-BE49-F238E27FC236}">
                <a16:creationId xmlns:a16="http://schemas.microsoft.com/office/drawing/2014/main" id="{FC5A98BD-4725-4D2F-82F8-4A80F28EDB2C}"/>
              </a:ext>
            </a:extLst>
          </p:cNvPr>
          <p:cNvSpPr/>
          <p:nvPr/>
        </p:nvSpPr>
        <p:spPr>
          <a:xfrm>
            <a:off x="3695527" y="1149944"/>
            <a:ext cx="5991750" cy="4272554"/>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6" name="Oval 25">
            <a:extLst>
              <a:ext uri="{FF2B5EF4-FFF2-40B4-BE49-F238E27FC236}">
                <a16:creationId xmlns:a16="http://schemas.microsoft.com/office/drawing/2014/main" id="{431773E6-D42A-4E63-A9F0-78D86EA5882D}"/>
              </a:ext>
            </a:extLst>
          </p:cNvPr>
          <p:cNvSpPr/>
          <p:nvPr/>
        </p:nvSpPr>
        <p:spPr>
          <a:xfrm>
            <a:off x="4233024" y="1240890"/>
            <a:ext cx="2300589" cy="724077"/>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7" name="Oval 26">
            <a:extLst>
              <a:ext uri="{FF2B5EF4-FFF2-40B4-BE49-F238E27FC236}">
                <a16:creationId xmlns:a16="http://schemas.microsoft.com/office/drawing/2014/main" id="{FAB68E32-BBBA-4E99-BDCB-A11662C1EE95}"/>
              </a:ext>
            </a:extLst>
          </p:cNvPr>
          <p:cNvSpPr/>
          <p:nvPr/>
        </p:nvSpPr>
        <p:spPr>
          <a:xfrm>
            <a:off x="4228135" y="2109407"/>
            <a:ext cx="2499976" cy="838889"/>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8" name="Oval 27">
            <a:extLst>
              <a:ext uri="{FF2B5EF4-FFF2-40B4-BE49-F238E27FC236}">
                <a16:creationId xmlns:a16="http://schemas.microsoft.com/office/drawing/2014/main" id="{3C51A3B0-E8CF-48D6-BD60-462DF140BE68}"/>
              </a:ext>
            </a:extLst>
          </p:cNvPr>
          <p:cNvSpPr/>
          <p:nvPr/>
        </p:nvSpPr>
        <p:spPr>
          <a:xfrm>
            <a:off x="4265698" y="3009555"/>
            <a:ext cx="2444719" cy="838890"/>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9" name="Oval 28">
            <a:extLst>
              <a:ext uri="{FF2B5EF4-FFF2-40B4-BE49-F238E27FC236}">
                <a16:creationId xmlns:a16="http://schemas.microsoft.com/office/drawing/2014/main" id="{D1670D87-04E7-4851-AC7E-9FC766DCB76F}"/>
              </a:ext>
            </a:extLst>
          </p:cNvPr>
          <p:cNvSpPr/>
          <p:nvPr/>
        </p:nvSpPr>
        <p:spPr>
          <a:xfrm>
            <a:off x="4180611" y="3987880"/>
            <a:ext cx="2460877" cy="831481"/>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36" name="TextBox 35">
            <a:extLst>
              <a:ext uri="{FF2B5EF4-FFF2-40B4-BE49-F238E27FC236}">
                <a16:creationId xmlns:a16="http://schemas.microsoft.com/office/drawing/2014/main" id="{88F1171A-9ACC-4E0E-A943-41DFF2199217}"/>
              </a:ext>
            </a:extLst>
          </p:cNvPr>
          <p:cNvSpPr txBox="1"/>
          <p:nvPr/>
        </p:nvSpPr>
        <p:spPr>
          <a:xfrm>
            <a:off x="1027522" y="2395922"/>
            <a:ext cx="2238868" cy="369332"/>
          </a:xfrm>
          <a:prstGeom prst="rect">
            <a:avLst/>
          </a:prstGeom>
          <a:noFill/>
        </p:spPr>
        <p:txBody>
          <a:bodyPr wrap="square" rtlCol="0">
            <a:spAutoFit/>
          </a:bodyPr>
          <a:lstStyle/>
          <a:p>
            <a:r>
              <a:rPr lang="en-IN" dirty="0"/>
              <a:t>User</a:t>
            </a:r>
          </a:p>
        </p:txBody>
      </p:sp>
      <p:sp>
        <p:nvSpPr>
          <p:cNvPr id="38" name="TextBox 37">
            <a:extLst>
              <a:ext uri="{FF2B5EF4-FFF2-40B4-BE49-F238E27FC236}">
                <a16:creationId xmlns:a16="http://schemas.microsoft.com/office/drawing/2014/main" id="{5BC43AE0-B6FC-4CD1-9C27-7CF26288BE80}"/>
              </a:ext>
            </a:extLst>
          </p:cNvPr>
          <p:cNvSpPr txBox="1"/>
          <p:nvPr/>
        </p:nvSpPr>
        <p:spPr>
          <a:xfrm>
            <a:off x="4363786" y="1420469"/>
            <a:ext cx="2007578" cy="369332"/>
          </a:xfrm>
          <a:prstGeom prst="rect">
            <a:avLst/>
          </a:prstGeom>
          <a:noFill/>
        </p:spPr>
        <p:txBody>
          <a:bodyPr wrap="square" rtlCol="0">
            <a:spAutoFit/>
          </a:bodyPr>
          <a:lstStyle/>
          <a:p>
            <a:r>
              <a:rPr lang="en-IN" dirty="0"/>
              <a:t>Access the website</a:t>
            </a:r>
          </a:p>
        </p:txBody>
      </p:sp>
      <p:sp>
        <p:nvSpPr>
          <p:cNvPr id="39" name="TextBox 38">
            <a:extLst>
              <a:ext uri="{FF2B5EF4-FFF2-40B4-BE49-F238E27FC236}">
                <a16:creationId xmlns:a16="http://schemas.microsoft.com/office/drawing/2014/main" id="{E5283658-23D0-4D71-BEFB-CA065DC1FDF8}"/>
              </a:ext>
            </a:extLst>
          </p:cNvPr>
          <p:cNvSpPr txBox="1"/>
          <p:nvPr/>
        </p:nvSpPr>
        <p:spPr>
          <a:xfrm>
            <a:off x="4511523" y="2157525"/>
            <a:ext cx="2036190" cy="646331"/>
          </a:xfrm>
          <a:prstGeom prst="rect">
            <a:avLst/>
          </a:prstGeom>
          <a:noFill/>
        </p:spPr>
        <p:txBody>
          <a:bodyPr wrap="square" rtlCol="0">
            <a:spAutoFit/>
          </a:bodyPr>
          <a:lstStyle/>
          <a:p>
            <a:r>
              <a:rPr lang="en-IN" dirty="0"/>
              <a:t>Voice commands to Alan</a:t>
            </a:r>
          </a:p>
        </p:txBody>
      </p:sp>
      <p:sp>
        <p:nvSpPr>
          <p:cNvPr id="40" name="TextBox 39">
            <a:extLst>
              <a:ext uri="{FF2B5EF4-FFF2-40B4-BE49-F238E27FC236}">
                <a16:creationId xmlns:a16="http://schemas.microsoft.com/office/drawing/2014/main" id="{A9670147-2F1D-49B4-9D35-3BD851712517}"/>
              </a:ext>
            </a:extLst>
          </p:cNvPr>
          <p:cNvSpPr txBox="1"/>
          <p:nvPr/>
        </p:nvSpPr>
        <p:spPr>
          <a:xfrm>
            <a:off x="4363786" y="4075889"/>
            <a:ext cx="2511533" cy="646331"/>
          </a:xfrm>
          <a:prstGeom prst="rect">
            <a:avLst/>
          </a:prstGeom>
          <a:noFill/>
        </p:spPr>
        <p:txBody>
          <a:bodyPr wrap="square" rtlCol="0">
            <a:spAutoFit/>
          </a:bodyPr>
          <a:lstStyle/>
          <a:p>
            <a:r>
              <a:rPr lang="en-IN" dirty="0"/>
              <a:t>Commands for various categories of news</a:t>
            </a:r>
          </a:p>
        </p:txBody>
      </p:sp>
      <p:sp>
        <p:nvSpPr>
          <p:cNvPr id="41" name="TextBox 40">
            <a:extLst>
              <a:ext uri="{FF2B5EF4-FFF2-40B4-BE49-F238E27FC236}">
                <a16:creationId xmlns:a16="http://schemas.microsoft.com/office/drawing/2014/main" id="{13E2773D-E017-461C-A53F-C397582E7668}"/>
              </a:ext>
            </a:extLst>
          </p:cNvPr>
          <p:cNvSpPr txBox="1"/>
          <p:nvPr/>
        </p:nvSpPr>
        <p:spPr>
          <a:xfrm>
            <a:off x="4485340" y="3083828"/>
            <a:ext cx="2511533" cy="646331"/>
          </a:xfrm>
          <a:prstGeom prst="rect">
            <a:avLst/>
          </a:prstGeom>
          <a:noFill/>
        </p:spPr>
        <p:txBody>
          <a:bodyPr wrap="square" rtlCol="0">
            <a:spAutoFit/>
          </a:bodyPr>
          <a:lstStyle/>
          <a:p>
            <a:r>
              <a:rPr lang="en-IN" dirty="0"/>
              <a:t>Command for display, search, read news</a:t>
            </a:r>
          </a:p>
        </p:txBody>
      </p:sp>
      <p:cxnSp>
        <p:nvCxnSpPr>
          <p:cNvPr id="49" name="Straight Connector 48">
            <a:extLst>
              <a:ext uri="{FF2B5EF4-FFF2-40B4-BE49-F238E27FC236}">
                <a16:creationId xmlns:a16="http://schemas.microsoft.com/office/drawing/2014/main" id="{944C3F21-5F53-4E65-8D5F-FC6D2A0B9374}"/>
              </a:ext>
            </a:extLst>
          </p:cNvPr>
          <p:cNvCxnSpPr>
            <a:cxnSpLocks/>
          </p:cNvCxnSpPr>
          <p:nvPr/>
        </p:nvCxnSpPr>
        <p:spPr>
          <a:xfrm flipV="1">
            <a:off x="1867020" y="1648005"/>
            <a:ext cx="2316368" cy="1584859"/>
          </a:xfrm>
          <a:prstGeom prst="line">
            <a:avLst/>
          </a:prstGeom>
        </p:spPr>
        <p:style>
          <a:lnRef idx="1">
            <a:schemeClr val="dk1"/>
          </a:lnRef>
          <a:fillRef idx="0">
            <a:schemeClr val="dk1"/>
          </a:fillRef>
          <a:effectRef idx="0">
            <a:schemeClr val="dk1"/>
          </a:effectRef>
          <a:fontRef idx="minor">
            <a:schemeClr val="tx1"/>
          </a:fontRef>
        </p:style>
      </p:cxnSp>
      <p:cxnSp>
        <p:nvCxnSpPr>
          <p:cNvPr id="51" name="Straight Connector 50">
            <a:extLst>
              <a:ext uri="{FF2B5EF4-FFF2-40B4-BE49-F238E27FC236}">
                <a16:creationId xmlns:a16="http://schemas.microsoft.com/office/drawing/2014/main" id="{82BC1D36-A1C3-4D63-803A-EA643F3B6826}"/>
              </a:ext>
            </a:extLst>
          </p:cNvPr>
          <p:cNvCxnSpPr>
            <a:cxnSpLocks/>
          </p:cNvCxnSpPr>
          <p:nvPr/>
        </p:nvCxnSpPr>
        <p:spPr>
          <a:xfrm flipV="1">
            <a:off x="1874500" y="2528851"/>
            <a:ext cx="2322164" cy="707921"/>
          </a:xfrm>
          <a:prstGeom prst="line">
            <a:avLst/>
          </a:prstGeom>
        </p:spPr>
        <p:style>
          <a:lnRef idx="1">
            <a:schemeClr val="dk1"/>
          </a:lnRef>
          <a:fillRef idx="0">
            <a:schemeClr val="dk1"/>
          </a:fillRef>
          <a:effectRef idx="0">
            <a:schemeClr val="dk1"/>
          </a:effectRef>
          <a:fontRef idx="minor">
            <a:schemeClr val="tx1"/>
          </a:fontRef>
        </p:style>
      </p:cxnSp>
      <p:cxnSp>
        <p:nvCxnSpPr>
          <p:cNvPr id="53" name="Straight Connector 52">
            <a:extLst>
              <a:ext uri="{FF2B5EF4-FFF2-40B4-BE49-F238E27FC236}">
                <a16:creationId xmlns:a16="http://schemas.microsoft.com/office/drawing/2014/main" id="{AA5B3CC6-C728-4B7B-8688-B3D00460CB6E}"/>
              </a:ext>
            </a:extLst>
          </p:cNvPr>
          <p:cNvCxnSpPr>
            <a:cxnSpLocks/>
          </p:cNvCxnSpPr>
          <p:nvPr/>
        </p:nvCxnSpPr>
        <p:spPr>
          <a:xfrm>
            <a:off x="1885361" y="3235325"/>
            <a:ext cx="2337002" cy="201135"/>
          </a:xfrm>
          <a:prstGeom prst="line">
            <a:avLst/>
          </a:prstGeom>
        </p:spPr>
        <p:style>
          <a:lnRef idx="1">
            <a:schemeClr val="dk1"/>
          </a:lnRef>
          <a:fillRef idx="0">
            <a:schemeClr val="dk1"/>
          </a:fillRef>
          <a:effectRef idx="0">
            <a:schemeClr val="dk1"/>
          </a:effectRef>
          <a:fontRef idx="minor">
            <a:schemeClr val="tx1"/>
          </a:fontRef>
        </p:style>
      </p:cxnSp>
      <p:cxnSp>
        <p:nvCxnSpPr>
          <p:cNvPr id="55" name="Straight Connector 54">
            <a:extLst>
              <a:ext uri="{FF2B5EF4-FFF2-40B4-BE49-F238E27FC236}">
                <a16:creationId xmlns:a16="http://schemas.microsoft.com/office/drawing/2014/main" id="{8BC6283B-4AC3-49AC-BCF2-EB90FBDC3144}"/>
              </a:ext>
            </a:extLst>
          </p:cNvPr>
          <p:cNvCxnSpPr>
            <a:cxnSpLocks/>
          </p:cNvCxnSpPr>
          <p:nvPr/>
        </p:nvCxnSpPr>
        <p:spPr>
          <a:xfrm>
            <a:off x="1857946" y="3235325"/>
            <a:ext cx="2318016" cy="1163729"/>
          </a:xfrm>
          <a:prstGeom prst="line">
            <a:avLst/>
          </a:prstGeom>
        </p:spPr>
        <p:style>
          <a:lnRef idx="1">
            <a:schemeClr val="dk1"/>
          </a:lnRef>
          <a:fillRef idx="0">
            <a:schemeClr val="dk1"/>
          </a:fillRef>
          <a:effectRef idx="0">
            <a:schemeClr val="dk1"/>
          </a:effectRef>
          <a:fontRef idx="minor">
            <a:schemeClr val="tx1"/>
          </a:fontRef>
        </p:style>
      </p:cxnSp>
      <p:sp>
        <p:nvSpPr>
          <p:cNvPr id="23" name="Oval 22">
            <a:extLst>
              <a:ext uri="{FF2B5EF4-FFF2-40B4-BE49-F238E27FC236}">
                <a16:creationId xmlns:a16="http://schemas.microsoft.com/office/drawing/2014/main" id="{E5CF3AE2-6FDD-4022-B28D-C361F4DD4863}"/>
              </a:ext>
            </a:extLst>
          </p:cNvPr>
          <p:cNvSpPr/>
          <p:nvPr/>
        </p:nvSpPr>
        <p:spPr>
          <a:xfrm>
            <a:off x="11277468" y="1149944"/>
            <a:ext cx="433633" cy="452486"/>
          </a:xfrm>
          <a:prstGeom prst="ellipse">
            <a:avLst/>
          </a:prstGeom>
          <a:solidFill>
            <a:schemeClr val="bg1"/>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cxnSp>
        <p:nvCxnSpPr>
          <p:cNvPr id="24" name="Straight Connector 23">
            <a:extLst>
              <a:ext uri="{FF2B5EF4-FFF2-40B4-BE49-F238E27FC236}">
                <a16:creationId xmlns:a16="http://schemas.microsoft.com/office/drawing/2014/main" id="{E2B02520-5CF4-426F-A1CF-33E4F56427CB}"/>
              </a:ext>
            </a:extLst>
          </p:cNvPr>
          <p:cNvCxnSpPr>
            <a:cxnSpLocks/>
          </p:cNvCxnSpPr>
          <p:nvPr/>
        </p:nvCxnSpPr>
        <p:spPr>
          <a:xfrm>
            <a:off x="11483921" y="1617097"/>
            <a:ext cx="0" cy="659876"/>
          </a:xfrm>
          <a:prstGeom prst="line">
            <a:avLst/>
          </a:prstGeom>
        </p:spPr>
        <p:style>
          <a:lnRef idx="1">
            <a:schemeClr val="dk1"/>
          </a:lnRef>
          <a:fillRef idx="0">
            <a:schemeClr val="dk1"/>
          </a:fillRef>
          <a:effectRef idx="0">
            <a:schemeClr val="dk1"/>
          </a:effectRef>
          <a:fontRef idx="minor">
            <a:schemeClr val="tx1"/>
          </a:fontRef>
        </p:style>
      </p:cxnSp>
      <p:cxnSp>
        <p:nvCxnSpPr>
          <p:cNvPr id="30" name="Straight Connector 29">
            <a:extLst>
              <a:ext uri="{FF2B5EF4-FFF2-40B4-BE49-F238E27FC236}">
                <a16:creationId xmlns:a16="http://schemas.microsoft.com/office/drawing/2014/main" id="{2C37E81B-171B-4E6C-9D33-B05E36A1B56C}"/>
              </a:ext>
            </a:extLst>
          </p:cNvPr>
          <p:cNvCxnSpPr>
            <a:cxnSpLocks/>
          </p:cNvCxnSpPr>
          <p:nvPr/>
        </p:nvCxnSpPr>
        <p:spPr>
          <a:xfrm flipH="1">
            <a:off x="11202053" y="2276973"/>
            <a:ext cx="292231" cy="333237"/>
          </a:xfrm>
          <a:prstGeom prst="line">
            <a:avLst/>
          </a:prstGeom>
        </p:spPr>
        <p:style>
          <a:lnRef idx="1">
            <a:schemeClr val="dk1"/>
          </a:lnRef>
          <a:fillRef idx="0">
            <a:schemeClr val="dk1"/>
          </a:fillRef>
          <a:effectRef idx="0">
            <a:schemeClr val="dk1"/>
          </a:effectRef>
          <a:fontRef idx="minor">
            <a:schemeClr val="tx1"/>
          </a:fontRef>
        </p:style>
      </p:cxnSp>
      <p:cxnSp>
        <p:nvCxnSpPr>
          <p:cNvPr id="31" name="Straight Connector 30">
            <a:extLst>
              <a:ext uri="{FF2B5EF4-FFF2-40B4-BE49-F238E27FC236}">
                <a16:creationId xmlns:a16="http://schemas.microsoft.com/office/drawing/2014/main" id="{10B40EA3-9690-41AD-AC8B-2A5A724D708F}"/>
              </a:ext>
            </a:extLst>
          </p:cNvPr>
          <p:cNvCxnSpPr/>
          <p:nvPr/>
        </p:nvCxnSpPr>
        <p:spPr>
          <a:xfrm>
            <a:off x="11496077" y="2291640"/>
            <a:ext cx="320512" cy="339365"/>
          </a:xfrm>
          <a:prstGeom prst="line">
            <a:avLst/>
          </a:prstGeom>
        </p:spPr>
        <p:style>
          <a:lnRef idx="1">
            <a:schemeClr val="dk1"/>
          </a:lnRef>
          <a:fillRef idx="0">
            <a:schemeClr val="dk1"/>
          </a:fillRef>
          <a:effectRef idx="0">
            <a:schemeClr val="dk1"/>
          </a:effectRef>
          <a:fontRef idx="minor">
            <a:schemeClr val="tx1"/>
          </a:fontRef>
        </p:style>
      </p:cxnSp>
      <p:cxnSp>
        <p:nvCxnSpPr>
          <p:cNvPr id="32" name="Straight Connector 31">
            <a:extLst>
              <a:ext uri="{FF2B5EF4-FFF2-40B4-BE49-F238E27FC236}">
                <a16:creationId xmlns:a16="http://schemas.microsoft.com/office/drawing/2014/main" id="{17CEC866-E25F-4D12-8181-492E6BE7DBCE}"/>
              </a:ext>
            </a:extLst>
          </p:cNvPr>
          <p:cNvCxnSpPr>
            <a:cxnSpLocks/>
          </p:cNvCxnSpPr>
          <p:nvPr/>
        </p:nvCxnSpPr>
        <p:spPr>
          <a:xfrm flipV="1">
            <a:off x="11118524" y="1804979"/>
            <a:ext cx="641023" cy="169682"/>
          </a:xfrm>
          <a:prstGeom prst="line">
            <a:avLst/>
          </a:prstGeom>
        </p:spPr>
        <p:style>
          <a:lnRef idx="1">
            <a:schemeClr val="dk1"/>
          </a:lnRef>
          <a:fillRef idx="0">
            <a:schemeClr val="dk1"/>
          </a:fillRef>
          <a:effectRef idx="0">
            <a:schemeClr val="dk1"/>
          </a:effectRef>
          <a:fontRef idx="minor">
            <a:schemeClr val="tx1"/>
          </a:fontRef>
        </p:style>
      </p:cxnSp>
      <p:cxnSp>
        <p:nvCxnSpPr>
          <p:cNvPr id="4" name="Straight Connector 3">
            <a:extLst>
              <a:ext uri="{FF2B5EF4-FFF2-40B4-BE49-F238E27FC236}">
                <a16:creationId xmlns:a16="http://schemas.microsoft.com/office/drawing/2014/main" id="{6D11E6DD-E131-4A57-87D2-3207D74623D3}"/>
              </a:ext>
            </a:extLst>
          </p:cNvPr>
          <p:cNvCxnSpPr>
            <a:cxnSpLocks/>
          </p:cNvCxnSpPr>
          <p:nvPr/>
        </p:nvCxnSpPr>
        <p:spPr>
          <a:xfrm flipV="1">
            <a:off x="9234612" y="1696330"/>
            <a:ext cx="1883912" cy="1034280"/>
          </a:xfrm>
          <a:prstGeom prst="line">
            <a:avLst/>
          </a:prstGeom>
        </p:spPr>
        <p:style>
          <a:lnRef idx="1">
            <a:schemeClr val="dk1"/>
          </a:lnRef>
          <a:fillRef idx="0">
            <a:schemeClr val="dk1"/>
          </a:fillRef>
          <a:effectRef idx="0">
            <a:schemeClr val="dk1"/>
          </a:effectRef>
          <a:fontRef idx="minor">
            <a:schemeClr val="tx1"/>
          </a:fontRef>
        </p:style>
      </p:cxnSp>
      <p:sp>
        <p:nvSpPr>
          <p:cNvPr id="42" name="Oval 41">
            <a:extLst>
              <a:ext uri="{FF2B5EF4-FFF2-40B4-BE49-F238E27FC236}">
                <a16:creationId xmlns:a16="http://schemas.microsoft.com/office/drawing/2014/main" id="{1337EDC4-93B8-4EE0-B43B-B49CCAF3AC99}"/>
              </a:ext>
            </a:extLst>
          </p:cNvPr>
          <p:cNvSpPr/>
          <p:nvPr/>
        </p:nvSpPr>
        <p:spPr>
          <a:xfrm>
            <a:off x="6875657" y="2387354"/>
            <a:ext cx="2340325" cy="743544"/>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3" name="Oval 42">
            <a:extLst>
              <a:ext uri="{FF2B5EF4-FFF2-40B4-BE49-F238E27FC236}">
                <a16:creationId xmlns:a16="http://schemas.microsoft.com/office/drawing/2014/main" id="{702E72C2-5604-417F-B902-67DE953284FE}"/>
              </a:ext>
            </a:extLst>
          </p:cNvPr>
          <p:cNvSpPr/>
          <p:nvPr/>
        </p:nvSpPr>
        <p:spPr>
          <a:xfrm>
            <a:off x="6948667" y="1526718"/>
            <a:ext cx="2340325" cy="725887"/>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45" name="TextBox 44">
            <a:extLst>
              <a:ext uri="{FF2B5EF4-FFF2-40B4-BE49-F238E27FC236}">
                <a16:creationId xmlns:a16="http://schemas.microsoft.com/office/drawing/2014/main" id="{84F85AB0-796A-4DD8-9B2D-45C41C2A2282}"/>
              </a:ext>
            </a:extLst>
          </p:cNvPr>
          <p:cNvSpPr txBox="1"/>
          <p:nvPr/>
        </p:nvSpPr>
        <p:spPr>
          <a:xfrm>
            <a:off x="7363698" y="2580588"/>
            <a:ext cx="2209040" cy="369332"/>
          </a:xfrm>
          <a:prstGeom prst="rect">
            <a:avLst/>
          </a:prstGeom>
          <a:noFill/>
        </p:spPr>
        <p:txBody>
          <a:bodyPr wrap="square" rtlCol="0">
            <a:spAutoFit/>
          </a:bodyPr>
          <a:lstStyle/>
          <a:p>
            <a:r>
              <a:rPr lang="en-US" dirty="0"/>
              <a:t>Control on Log</a:t>
            </a:r>
            <a:endParaRPr lang="en-IN" dirty="0"/>
          </a:p>
        </p:txBody>
      </p:sp>
      <p:cxnSp>
        <p:nvCxnSpPr>
          <p:cNvPr id="46" name="Straight Connector 45">
            <a:extLst>
              <a:ext uri="{FF2B5EF4-FFF2-40B4-BE49-F238E27FC236}">
                <a16:creationId xmlns:a16="http://schemas.microsoft.com/office/drawing/2014/main" id="{2ACE4AE3-C8D7-4D49-956F-9EF019F4EB0A}"/>
              </a:ext>
            </a:extLst>
          </p:cNvPr>
          <p:cNvCxnSpPr>
            <a:cxnSpLocks/>
          </p:cNvCxnSpPr>
          <p:nvPr/>
        </p:nvCxnSpPr>
        <p:spPr>
          <a:xfrm flipV="1">
            <a:off x="9197150" y="1696330"/>
            <a:ext cx="1921374" cy="1902352"/>
          </a:xfrm>
          <a:prstGeom prst="line">
            <a:avLst/>
          </a:prstGeom>
        </p:spPr>
        <p:style>
          <a:lnRef idx="1">
            <a:schemeClr val="dk1"/>
          </a:lnRef>
          <a:fillRef idx="0">
            <a:schemeClr val="dk1"/>
          </a:fillRef>
          <a:effectRef idx="0">
            <a:schemeClr val="dk1"/>
          </a:effectRef>
          <a:fontRef idx="minor">
            <a:schemeClr val="tx1"/>
          </a:fontRef>
        </p:style>
      </p:cxnSp>
      <p:cxnSp>
        <p:nvCxnSpPr>
          <p:cNvPr id="48" name="Straight Connector 47">
            <a:extLst>
              <a:ext uri="{FF2B5EF4-FFF2-40B4-BE49-F238E27FC236}">
                <a16:creationId xmlns:a16="http://schemas.microsoft.com/office/drawing/2014/main" id="{98946AD9-17ED-4417-9208-215FE3F7A3DE}"/>
              </a:ext>
            </a:extLst>
          </p:cNvPr>
          <p:cNvCxnSpPr>
            <a:cxnSpLocks/>
            <a:stCxn id="52" idx="3"/>
          </p:cNvCxnSpPr>
          <p:nvPr/>
        </p:nvCxnSpPr>
        <p:spPr>
          <a:xfrm flipV="1">
            <a:off x="9307622" y="1697644"/>
            <a:ext cx="1810902" cy="163822"/>
          </a:xfrm>
          <a:prstGeom prst="line">
            <a:avLst/>
          </a:prstGeom>
        </p:spPr>
        <p:style>
          <a:lnRef idx="1">
            <a:schemeClr val="dk1"/>
          </a:lnRef>
          <a:fillRef idx="0">
            <a:schemeClr val="dk1"/>
          </a:fillRef>
          <a:effectRef idx="0">
            <a:schemeClr val="dk1"/>
          </a:effectRef>
          <a:fontRef idx="minor">
            <a:schemeClr val="tx1"/>
          </a:fontRef>
        </p:style>
      </p:cxnSp>
      <p:sp>
        <p:nvSpPr>
          <p:cNvPr id="52" name="TextBox 51">
            <a:extLst>
              <a:ext uri="{FF2B5EF4-FFF2-40B4-BE49-F238E27FC236}">
                <a16:creationId xmlns:a16="http://schemas.microsoft.com/office/drawing/2014/main" id="{2A5CAFC6-6D90-4E60-B3C5-19B992463615}"/>
              </a:ext>
            </a:extLst>
          </p:cNvPr>
          <p:cNvSpPr txBox="1"/>
          <p:nvPr/>
        </p:nvSpPr>
        <p:spPr>
          <a:xfrm>
            <a:off x="7098582" y="1676800"/>
            <a:ext cx="2209040" cy="369332"/>
          </a:xfrm>
          <a:prstGeom prst="rect">
            <a:avLst/>
          </a:prstGeom>
          <a:noFill/>
        </p:spPr>
        <p:txBody>
          <a:bodyPr wrap="square" rtlCol="0">
            <a:spAutoFit/>
          </a:bodyPr>
          <a:lstStyle/>
          <a:p>
            <a:r>
              <a:rPr lang="en-US" dirty="0"/>
              <a:t>U</a:t>
            </a:r>
            <a:r>
              <a:rPr lang="en-IN" dirty="0"/>
              <a:t>pdating  Commands</a:t>
            </a:r>
          </a:p>
        </p:txBody>
      </p:sp>
      <p:sp>
        <p:nvSpPr>
          <p:cNvPr id="66" name="TextBox 65">
            <a:extLst>
              <a:ext uri="{FF2B5EF4-FFF2-40B4-BE49-F238E27FC236}">
                <a16:creationId xmlns:a16="http://schemas.microsoft.com/office/drawing/2014/main" id="{89756F39-12EB-457F-BEEA-B573EE445C01}"/>
              </a:ext>
            </a:extLst>
          </p:cNvPr>
          <p:cNvSpPr txBox="1"/>
          <p:nvPr/>
        </p:nvSpPr>
        <p:spPr>
          <a:xfrm>
            <a:off x="10934599" y="2656157"/>
            <a:ext cx="1408527" cy="369332"/>
          </a:xfrm>
          <a:prstGeom prst="rect">
            <a:avLst/>
          </a:prstGeom>
          <a:noFill/>
        </p:spPr>
        <p:txBody>
          <a:bodyPr wrap="square" rtlCol="0">
            <a:spAutoFit/>
          </a:bodyPr>
          <a:lstStyle/>
          <a:p>
            <a:r>
              <a:rPr lang="en-US" dirty="0"/>
              <a:t>Developer</a:t>
            </a:r>
            <a:endParaRPr lang="en-IN" dirty="0"/>
          </a:p>
        </p:txBody>
      </p:sp>
      <p:sp>
        <p:nvSpPr>
          <p:cNvPr id="67" name="Oval 66">
            <a:extLst>
              <a:ext uri="{FF2B5EF4-FFF2-40B4-BE49-F238E27FC236}">
                <a16:creationId xmlns:a16="http://schemas.microsoft.com/office/drawing/2014/main" id="{FBE2D483-2C65-44A2-A342-4A9D454D41D7}"/>
              </a:ext>
            </a:extLst>
          </p:cNvPr>
          <p:cNvSpPr/>
          <p:nvPr/>
        </p:nvSpPr>
        <p:spPr>
          <a:xfrm>
            <a:off x="6861337" y="3324132"/>
            <a:ext cx="2349061" cy="838889"/>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69" name="TextBox 68">
            <a:extLst>
              <a:ext uri="{FF2B5EF4-FFF2-40B4-BE49-F238E27FC236}">
                <a16:creationId xmlns:a16="http://schemas.microsoft.com/office/drawing/2014/main" id="{0B2DAB1B-CA0F-47B0-9E83-88C888D21C01}"/>
              </a:ext>
            </a:extLst>
          </p:cNvPr>
          <p:cNvSpPr txBox="1"/>
          <p:nvPr/>
        </p:nvSpPr>
        <p:spPr>
          <a:xfrm>
            <a:off x="7040208" y="3379287"/>
            <a:ext cx="2262134" cy="646331"/>
          </a:xfrm>
          <a:prstGeom prst="rect">
            <a:avLst/>
          </a:prstGeom>
          <a:noFill/>
        </p:spPr>
        <p:txBody>
          <a:bodyPr wrap="square" rtlCol="0">
            <a:spAutoFit/>
          </a:bodyPr>
          <a:lstStyle/>
          <a:p>
            <a:r>
              <a:rPr lang="en-IN" dirty="0"/>
              <a:t>Write Voice Commands Manually</a:t>
            </a:r>
          </a:p>
        </p:txBody>
      </p:sp>
      <p:sp>
        <p:nvSpPr>
          <p:cNvPr id="71" name="Oval 70">
            <a:extLst>
              <a:ext uri="{FF2B5EF4-FFF2-40B4-BE49-F238E27FC236}">
                <a16:creationId xmlns:a16="http://schemas.microsoft.com/office/drawing/2014/main" id="{05F284E3-0A3C-481C-B966-8B450A07BD00}"/>
              </a:ext>
            </a:extLst>
          </p:cNvPr>
          <p:cNvSpPr/>
          <p:nvPr/>
        </p:nvSpPr>
        <p:spPr>
          <a:xfrm>
            <a:off x="6909810" y="4257851"/>
            <a:ext cx="2300588" cy="724077"/>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2" name="TextBox 71">
            <a:extLst>
              <a:ext uri="{FF2B5EF4-FFF2-40B4-BE49-F238E27FC236}">
                <a16:creationId xmlns:a16="http://schemas.microsoft.com/office/drawing/2014/main" id="{32D144CC-1D77-4380-AF60-F8F98B2BB1CD}"/>
              </a:ext>
            </a:extLst>
          </p:cNvPr>
          <p:cNvSpPr txBox="1"/>
          <p:nvPr/>
        </p:nvSpPr>
        <p:spPr>
          <a:xfrm>
            <a:off x="7056753" y="4383045"/>
            <a:ext cx="2124152" cy="369332"/>
          </a:xfrm>
          <a:prstGeom prst="rect">
            <a:avLst/>
          </a:prstGeom>
          <a:noFill/>
        </p:spPr>
        <p:txBody>
          <a:bodyPr wrap="square" rtlCol="0">
            <a:spAutoFit/>
          </a:bodyPr>
          <a:lstStyle/>
          <a:p>
            <a:r>
              <a:rPr lang="en-IN" dirty="0"/>
              <a:t>Control the Website</a:t>
            </a:r>
          </a:p>
        </p:txBody>
      </p:sp>
      <p:cxnSp>
        <p:nvCxnSpPr>
          <p:cNvPr id="73" name="Straight Connector 72">
            <a:extLst>
              <a:ext uri="{FF2B5EF4-FFF2-40B4-BE49-F238E27FC236}">
                <a16:creationId xmlns:a16="http://schemas.microsoft.com/office/drawing/2014/main" id="{753CC24F-308C-4652-A9EB-5D2D2330DE78}"/>
              </a:ext>
            </a:extLst>
          </p:cNvPr>
          <p:cNvCxnSpPr>
            <a:cxnSpLocks/>
          </p:cNvCxnSpPr>
          <p:nvPr/>
        </p:nvCxnSpPr>
        <p:spPr>
          <a:xfrm flipV="1">
            <a:off x="9224250" y="1699979"/>
            <a:ext cx="1908769" cy="281895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8449631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Activity </a:t>
            </a:r>
            <a:r>
              <a:rPr lang="en-US" dirty="0"/>
              <a:t>Diagram</a:t>
            </a:r>
            <a:endParaRPr lang="en-IN" dirty="0"/>
          </a:p>
        </p:txBody>
      </p:sp>
      <p:sp>
        <p:nvSpPr>
          <p:cNvPr id="3" name="Content Placeholder 2"/>
          <p:cNvSpPr>
            <a:spLocks noGrp="1"/>
          </p:cNvSpPr>
          <p:nvPr>
            <p:ph idx="1"/>
          </p:nvPr>
        </p:nvSpPr>
        <p:spPr>
          <a:xfrm>
            <a:off x="199505" y="947651"/>
            <a:ext cx="11779135" cy="5544588"/>
          </a:xfrm>
        </p:spPr>
        <p:txBody>
          <a:bodyPr/>
          <a:lstStyle/>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sz="1600" dirty="0"/>
              <a:t>                                                                                                                           </a:t>
            </a:r>
          </a:p>
          <a:p>
            <a:pPr marL="0" indent="0">
              <a:buNone/>
            </a:pPr>
            <a:r>
              <a:rPr lang="en-US" sz="1600" dirty="0"/>
              <a:t>					         </a:t>
            </a:r>
          </a:p>
        </p:txBody>
      </p:sp>
      <p:sp>
        <p:nvSpPr>
          <p:cNvPr id="4" name="Flowchart: Connector 3"/>
          <p:cNvSpPr/>
          <p:nvPr/>
        </p:nvSpPr>
        <p:spPr>
          <a:xfrm>
            <a:off x="4921856" y="963436"/>
            <a:ext cx="333954" cy="246490"/>
          </a:xfrm>
          <a:prstGeom prst="flowChartConnector">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ounded Rectangle 5"/>
          <p:cNvSpPr/>
          <p:nvPr/>
        </p:nvSpPr>
        <p:spPr>
          <a:xfrm>
            <a:off x="4101249" y="1419342"/>
            <a:ext cx="1987823" cy="399842"/>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Times New Roman" pitchFamily="18" charset="0"/>
                <a:cs typeface="Times New Roman" pitchFamily="18" charset="0"/>
              </a:rPr>
              <a:t>Access the website</a:t>
            </a:r>
            <a:endParaRPr lang="en-IN" sz="1600" dirty="0">
              <a:solidFill>
                <a:schemeClr val="tx1"/>
              </a:solidFill>
              <a:latin typeface="Times New Roman" pitchFamily="18" charset="0"/>
              <a:cs typeface="Times New Roman" pitchFamily="18" charset="0"/>
            </a:endParaRPr>
          </a:p>
        </p:txBody>
      </p:sp>
      <p:sp>
        <p:nvSpPr>
          <p:cNvPr id="9" name="Rounded Rectangle 8"/>
          <p:cNvSpPr/>
          <p:nvPr/>
        </p:nvSpPr>
        <p:spPr>
          <a:xfrm>
            <a:off x="4432485" y="2185557"/>
            <a:ext cx="1335819" cy="675861"/>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Times New Roman" pitchFamily="18" charset="0"/>
                <a:cs typeface="Times New Roman" pitchFamily="18" charset="0"/>
              </a:rPr>
              <a:t>Input Voice Command</a:t>
            </a:r>
          </a:p>
        </p:txBody>
      </p:sp>
      <p:sp>
        <p:nvSpPr>
          <p:cNvPr id="15" name="Rounded Rectangle 14"/>
          <p:cNvSpPr/>
          <p:nvPr/>
        </p:nvSpPr>
        <p:spPr>
          <a:xfrm>
            <a:off x="4202321" y="3156923"/>
            <a:ext cx="1848671" cy="636104"/>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Times New Roman" pitchFamily="18" charset="0"/>
                <a:cs typeface="Times New Roman" pitchFamily="18" charset="0"/>
              </a:rPr>
              <a:t>Speech To Text Service</a:t>
            </a:r>
          </a:p>
        </p:txBody>
      </p:sp>
      <p:sp>
        <p:nvSpPr>
          <p:cNvPr id="24" name="Flowchart: Decision 23"/>
          <p:cNvSpPr/>
          <p:nvPr/>
        </p:nvSpPr>
        <p:spPr>
          <a:xfrm>
            <a:off x="4174419" y="4108105"/>
            <a:ext cx="1848670" cy="1013788"/>
          </a:xfrm>
          <a:prstGeom prst="flowChartDecision">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tx1"/>
              </a:solidFill>
              <a:latin typeface="Times New Roman" pitchFamily="18" charset="0"/>
              <a:cs typeface="Times New Roman" pitchFamily="18" charset="0"/>
            </a:endParaRPr>
          </a:p>
          <a:p>
            <a:pPr algn="ctr"/>
            <a:r>
              <a:rPr lang="en-US" sz="1400" dirty="0">
                <a:solidFill>
                  <a:schemeClr val="tx1"/>
                </a:solidFill>
                <a:latin typeface="Times New Roman" pitchFamily="18" charset="0"/>
                <a:cs typeface="Times New Roman" pitchFamily="18" charset="0"/>
              </a:rPr>
              <a:t>Keyword Matching ?</a:t>
            </a:r>
            <a:endParaRPr lang="en-IN" sz="1400" dirty="0">
              <a:solidFill>
                <a:schemeClr val="tx1"/>
              </a:solidFill>
              <a:latin typeface="Times New Roman" pitchFamily="18" charset="0"/>
              <a:cs typeface="Times New Roman" pitchFamily="18" charset="0"/>
            </a:endParaRPr>
          </a:p>
        </p:txBody>
      </p:sp>
      <p:sp>
        <p:nvSpPr>
          <p:cNvPr id="27" name="Rounded Rectangle 26"/>
          <p:cNvSpPr/>
          <p:nvPr/>
        </p:nvSpPr>
        <p:spPr>
          <a:xfrm>
            <a:off x="4202321" y="5458565"/>
            <a:ext cx="1846691" cy="407170"/>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latin typeface="Times New Roman" pitchFamily="18" charset="0"/>
                <a:cs typeface="Times New Roman" pitchFamily="18" charset="0"/>
              </a:rPr>
              <a:t>Show Results</a:t>
            </a:r>
            <a:endParaRPr lang="en-IN" sz="1400" dirty="0">
              <a:solidFill>
                <a:schemeClr val="tx1"/>
              </a:solidFill>
              <a:latin typeface="Times New Roman" pitchFamily="18" charset="0"/>
              <a:cs typeface="Times New Roman" pitchFamily="18" charset="0"/>
            </a:endParaRPr>
          </a:p>
        </p:txBody>
      </p:sp>
      <p:cxnSp>
        <p:nvCxnSpPr>
          <p:cNvPr id="42" name="Straight Arrow Connector 41"/>
          <p:cNvCxnSpPr>
            <a:cxnSpLocks/>
          </p:cNvCxnSpPr>
          <p:nvPr/>
        </p:nvCxnSpPr>
        <p:spPr>
          <a:xfrm flipH="1">
            <a:off x="5100395" y="2022691"/>
            <a:ext cx="2799267" cy="0"/>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31" name="Straight Arrow Connector 30"/>
          <p:cNvCxnSpPr>
            <a:cxnSpLocks/>
            <a:stCxn id="6" idx="2"/>
            <a:endCxn id="9" idx="0"/>
          </p:cNvCxnSpPr>
          <p:nvPr/>
        </p:nvCxnSpPr>
        <p:spPr>
          <a:xfrm>
            <a:off x="5095161" y="1819184"/>
            <a:ext cx="5234" cy="366373"/>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33" name="Straight Arrow Connector 32"/>
          <p:cNvCxnSpPr>
            <a:stCxn id="9" idx="2"/>
          </p:cNvCxnSpPr>
          <p:nvPr/>
        </p:nvCxnSpPr>
        <p:spPr>
          <a:xfrm>
            <a:off x="5100395" y="2861418"/>
            <a:ext cx="1" cy="278294"/>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52" name="Straight Arrow Connector 51"/>
          <p:cNvCxnSpPr>
            <a:cxnSpLocks/>
            <a:stCxn id="24" idx="2"/>
          </p:cNvCxnSpPr>
          <p:nvPr/>
        </p:nvCxnSpPr>
        <p:spPr>
          <a:xfrm>
            <a:off x="5098754" y="5121893"/>
            <a:ext cx="0" cy="321892"/>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61" name="Straight Arrow Connector 60"/>
          <p:cNvCxnSpPr>
            <a:cxnSpLocks/>
            <a:stCxn id="4" idx="4"/>
            <a:endCxn id="6" idx="0"/>
          </p:cNvCxnSpPr>
          <p:nvPr/>
        </p:nvCxnSpPr>
        <p:spPr>
          <a:xfrm>
            <a:off x="5088833" y="1209926"/>
            <a:ext cx="6328" cy="209416"/>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36" name="Straight Arrow Connector 35">
            <a:extLst>
              <a:ext uri="{FF2B5EF4-FFF2-40B4-BE49-F238E27FC236}">
                <a16:creationId xmlns:a16="http://schemas.microsoft.com/office/drawing/2014/main" id="{9F0BEC30-2EC5-425B-8DEF-D947FA0964FD}"/>
              </a:ext>
            </a:extLst>
          </p:cNvPr>
          <p:cNvCxnSpPr>
            <a:cxnSpLocks/>
          </p:cNvCxnSpPr>
          <p:nvPr/>
        </p:nvCxnSpPr>
        <p:spPr>
          <a:xfrm>
            <a:off x="5098754" y="3793027"/>
            <a:ext cx="0" cy="315078"/>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cxnSp>
        <p:nvCxnSpPr>
          <p:cNvPr id="40" name="Straight Arrow Connector 39">
            <a:extLst>
              <a:ext uri="{FF2B5EF4-FFF2-40B4-BE49-F238E27FC236}">
                <a16:creationId xmlns:a16="http://schemas.microsoft.com/office/drawing/2014/main" id="{C2978D62-0FA9-460C-8E79-7A5805E6FB2E}"/>
              </a:ext>
            </a:extLst>
          </p:cNvPr>
          <p:cNvCxnSpPr>
            <a:cxnSpLocks/>
          </p:cNvCxnSpPr>
          <p:nvPr/>
        </p:nvCxnSpPr>
        <p:spPr>
          <a:xfrm flipV="1">
            <a:off x="7984652" y="4198407"/>
            <a:ext cx="1" cy="416592"/>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sp>
        <p:nvSpPr>
          <p:cNvPr id="43" name="Rounded Rectangle 14">
            <a:extLst>
              <a:ext uri="{FF2B5EF4-FFF2-40B4-BE49-F238E27FC236}">
                <a16:creationId xmlns:a16="http://schemas.microsoft.com/office/drawing/2014/main" id="{FBE3337E-6561-460B-BE02-32E77AE3B58C}"/>
              </a:ext>
            </a:extLst>
          </p:cNvPr>
          <p:cNvSpPr/>
          <p:nvPr/>
        </p:nvSpPr>
        <p:spPr>
          <a:xfrm>
            <a:off x="7080374" y="3562302"/>
            <a:ext cx="1848671" cy="636104"/>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Times New Roman" pitchFamily="18" charset="0"/>
                <a:cs typeface="Times New Roman" pitchFamily="18" charset="0"/>
              </a:rPr>
              <a:t>Text To Speech Service </a:t>
            </a:r>
          </a:p>
        </p:txBody>
      </p:sp>
      <p:cxnSp>
        <p:nvCxnSpPr>
          <p:cNvPr id="35" name="Straight Connector 34">
            <a:extLst>
              <a:ext uri="{FF2B5EF4-FFF2-40B4-BE49-F238E27FC236}">
                <a16:creationId xmlns:a16="http://schemas.microsoft.com/office/drawing/2014/main" id="{1618C6CE-0E84-4661-899E-7848589235E3}"/>
              </a:ext>
            </a:extLst>
          </p:cNvPr>
          <p:cNvCxnSpPr>
            <a:cxnSpLocks/>
            <a:stCxn id="24" idx="3"/>
          </p:cNvCxnSpPr>
          <p:nvPr/>
        </p:nvCxnSpPr>
        <p:spPr>
          <a:xfrm>
            <a:off x="6023089" y="4614999"/>
            <a:ext cx="1989556" cy="0"/>
          </a:xfrm>
          <a:prstGeom prst="line">
            <a:avLst/>
          </a:prstGeom>
        </p:spPr>
        <p:style>
          <a:lnRef idx="1">
            <a:schemeClr val="dk1"/>
          </a:lnRef>
          <a:fillRef idx="0">
            <a:schemeClr val="dk1"/>
          </a:fillRef>
          <a:effectRef idx="0">
            <a:schemeClr val="dk1"/>
          </a:effectRef>
          <a:fontRef idx="minor">
            <a:schemeClr val="tx1"/>
          </a:fontRef>
        </p:style>
      </p:cxnSp>
      <p:cxnSp>
        <p:nvCxnSpPr>
          <p:cNvPr id="46" name="Straight Connector 45">
            <a:extLst>
              <a:ext uri="{FF2B5EF4-FFF2-40B4-BE49-F238E27FC236}">
                <a16:creationId xmlns:a16="http://schemas.microsoft.com/office/drawing/2014/main" id="{7BFB1D04-A95E-4EC9-A07C-F15CD7D4053C}"/>
              </a:ext>
            </a:extLst>
          </p:cNvPr>
          <p:cNvCxnSpPr>
            <a:cxnSpLocks/>
          </p:cNvCxnSpPr>
          <p:nvPr/>
        </p:nvCxnSpPr>
        <p:spPr>
          <a:xfrm>
            <a:off x="7899662" y="2022691"/>
            <a:ext cx="0" cy="1539611"/>
          </a:xfrm>
          <a:prstGeom prst="line">
            <a:avLst/>
          </a:prstGeom>
        </p:spPr>
        <p:style>
          <a:lnRef idx="1">
            <a:schemeClr val="dk1"/>
          </a:lnRef>
          <a:fillRef idx="0">
            <a:schemeClr val="dk1"/>
          </a:fillRef>
          <a:effectRef idx="0">
            <a:schemeClr val="dk1"/>
          </a:effectRef>
          <a:fontRef idx="minor">
            <a:schemeClr val="tx1"/>
          </a:fontRef>
        </p:style>
      </p:cxnSp>
      <p:cxnSp>
        <p:nvCxnSpPr>
          <p:cNvPr id="77" name="Straight Arrow Connector 76">
            <a:extLst>
              <a:ext uri="{FF2B5EF4-FFF2-40B4-BE49-F238E27FC236}">
                <a16:creationId xmlns:a16="http://schemas.microsoft.com/office/drawing/2014/main" id="{24286BF0-2699-434C-A65E-7C19B86F163A}"/>
              </a:ext>
            </a:extLst>
          </p:cNvPr>
          <p:cNvCxnSpPr>
            <a:cxnSpLocks/>
          </p:cNvCxnSpPr>
          <p:nvPr/>
        </p:nvCxnSpPr>
        <p:spPr>
          <a:xfrm flipH="1">
            <a:off x="5121069" y="5883420"/>
            <a:ext cx="4597" cy="234616"/>
          </a:xfrm>
          <a:prstGeom prst="straightConnector1">
            <a:avLst/>
          </a:prstGeom>
          <a:ln>
            <a:tailEnd type="arrow"/>
          </a:ln>
        </p:spPr>
        <p:style>
          <a:lnRef idx="1">
            <a:schemeClr val="dk1"/>
          </a:lnRef>
          <a:fillRef idx="0">
            <a:schemeClr val="dk1"/>
          </a:fillRef>
          <a:effectRef idx="0">
            <a:schemeClr val="dk1"/>
          </a:effectRef>
          <a:fontRef idx="minor">
            <a:schemeClr val="tx1"/>
          </a:fontRef>
        </p:style>
      </p:cxnSp>
      <p:sp>
        <p:nvSpPr>
          <p:cNvPr id="81" name="Flowchart: Connector 80">
            <a:extLst>
              <a:ext uri="{FF2B5EF4-FFF2-40B4-BE49-F238E27FC236}">
                <a16:creationId xmlns:a16="http://schemas.microsoft.com/office/drawing/2014/main" id="{85B5F38E-9F80-4426-B3B2-10F6F57A4194}"/>
              </a:ext>
            </a:extLst>
          </p:cNvPr>
          <p:cNvSpPr/>
          <p:nvPr/>
        </p:nvSpPr>
        <p:spPr>
          <a:xfrm>
            <a:off x="4873652" y="6096419"/>
            <a:ext cx="494833" cy="398071"/>
          </a:xfrm>
          <a:prstGeom prst="flowChartConnector">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3" name="Oval 92">
            <a:extLst>
              <a:ext uri="{FF2B5EF4-FFF2-40B4-BE49-F238E27FC236}">
                <a16:creationId xmlns:a16="http://schemas.microsoft.com/office/drawing/2014/main" id="{93679809-A435-494B-9A4C-D35D40288477}"/>
              </a:ext>
            </a:extLst>
          </p:cNvPr>
          <p:cNvSpPr/>
          <p:nvPr/>
        </p:nvSpPr>
        <p:spPr>
          <a:xfrm>
            <a:off x="4946672" y="6125994"/>
            <a:ext cx="348791" cy="33892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4" name="TextBox 93">
            <a:extLst>
              <a:ext uri="{FF2B5EF4-FFF2-40B4-BE49-F238E27FC236}">
                <a16:creationId xmlns:a16="http://schemas.microsoft.com/office/drawing/2014/main" id="{3D8EE4B4-5269-4CB8-8B48-45E39C48F113}"/>
              </a:ext>
            </a:extLst>
          </p:cNvPr>
          <p:cNvSpPr txBox="1"/>
          <p:nvPr/>
        </p:nvSpPr>
        <p:spPr>
          <a:xfrm>
            <a:off x="6551946" y="4268011"/>
            <a:ext cx="750841" cy="369332"/>
          </a:xfrm>
          <a:prstGeom prst="rect">
            <a:avLst/>
          </a:prstGeom>
          <a:noFill/>
        </p:spPr>
        <p:txBody>
          <a:bodyPr wrap="square" rtlCol="0">
            <a:spAutoFit/>
          </a:bodyPr>
          <a:lstStyle/>
          <a:p>
            <a:r>
              <a:rPr lang="en-IN" dirty="0"/>
              <a:t>No</a:t>
            </a:r>
          </a:p>
        </p:txBody>
      </p:sp>
      <p:sp>
        <p:nvSpPr>
          <p:cNvPr id="95" name="TextBox 94">
            <a:extLst>
              <a:ext uri="{FF2B5EF4-FFF2-40B4-BE49-F238E27FC236}">
                <a16:creationId xmlns:a16="http://schemas.microsoft.com/office/drawing/2014/main" id="{E55ADDCF-2A88-4DBD-A6D6-AE81440BB59E}"/>
              </a:ext>
            </a:extLst>
          </p:cNvPr>
          <p:cNvSpPr txBox="1"/>
          <p:nvPr/>
        </p:nvSpPr>
        <p:spPr>
          <a:xfrm>
            <a:off x="5121067" y="5065813"/>
            <a:ext cx="750841" cy="369332"/>
          </a:xfrm>
          <a:prstGeom prst="rect">
            <a:avLst/>
          </a:prstGeom>
          <a:noFill/>
        </p:spPr>
        <p:txBody>
          <a:bodyPr wrap="square" rtlCol="0">
            <a:spAutoFit/>
          </a:bodyPr>
          <a:lstStyle/>
          <a:p>
            <a:r>
              <a:rPr lang="en-IN" dirty="0"/>
              <a:t>Yes</a:t>
            </a:r>
          </a:p>
        </p:txBody>
      </p:sp>
    </p:spTree>
    <p:extLst>
      <p:ext uri="{BB962C8B-B14F-4D97-AF65-F5344CB8AC3E}">
        <p14:creationId xmlns:p14="http://schemas.microsoft.com/office/powerpoint/2010/main" val="25984549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a:t>Deployment </a:t>
            </a:r>
            <a:r>
              <a:rPr lang="en-IN" dirty="0"/>
              <a:t>Diagram</a:t>
            </a:r>
          </a:p>
        </p:txBody>
      </p:sp>
      <p:sp>
        <p:nvSpPr>
          <p:cNvPr id="5" name="TextBox 4">
            <a:extLst>
              <a:ext uri="{FF2B5EF4-FFF2-40B4-BE49-F238E27FC236}">
                <a16:creationId xmlns:a16="http://schemas.microsoft.com/office/drawing/2014/main" id="{9D1CED40-67C0-4549-A352-40402D1CB7D0}"/>
              </a:ext>
            </a:extLst>
          </p:cNvPr>
          <p:cNvSpPr txBox="1"/>
          <p:nvPr/>
        </p:nvSpPr>
        <p:spPr>
          <a:xfrm>
            <a:off x="838986" y="3318235"/>
            <a:ext cx="45719" cy="369332"/>
          </a:xfrm>
          <a:prstGeom prst="rect">
            <a:avLst/>
          </a:prstGeom>
          <a:noFill/>
        </p:spPr>
        <p:txBody>
          <a:bodyPr wrap="square" rtlCol="0">
            <a:spAutoFit/>
          </a:bodyPr>
          <a:lstStyle/>
          <a:p>
            <a:endParaRPr lang="en-IN" dirty="0"/>
          </a:p>
        </p:txBody>
      </p:sp>
      <p:cxnSp>
        <p:nvCxnSpPr>
          <p:cNvPr id="19" name="Straight Connector 18">
            <a:extLst>
              <a:ext uri="{FF2B5EF4-FFF2-40B4-BE49-F238E27FC236}">
                <a16:creationId xmlns:a16="http://schemas.microsoft.com/office/drawing/2014/main" id="{243CD3F3-7F50-4473-B005-AE723EB51F62}"/>
              </a:ext>
            </a:extLst>
          </p:cNvPr>
          <p:cNvCxnSpPr/>
          <p:nvPr/>
        </p:nvCxnSpPr>
        <p:spPr>
          <a:xfrm>
            <a:off x="2237113" y="3273694"/>
            <a:ext cx="769329" cy="0"/>
          </a:xfrm>
          <a:prstGeom prst="line">
            <a:avLst/>
          </a:prstGeom>
        </p:spPr>
        <p:style>
          <a:lnRef idx="1">
            <a:schemeClr val="dk1"/>
          </a:lnRef>
          <a:fillRef idx="0">
            <a:schemeClr val="dk1"/>
          </a:fillRef>
          <a:effectRef idx="0">
            <a:schemeClr val="dk1"/>
          </a:effectRef>
          <a:fontRef idx="minor">
            <a:schemeClr val="tx1"/>
          </a:fontRef>
        </p:style>
      </p:cxnSp>
      <p:cxnSp>
        <p:nvCxnSpPr>
          <p:cNvPr id="21" name="Straight Connector 20">
            <a:extLst>
              <a:ext uri="{FF2B5EF4-FFF2-40B4-BE49-F238E27FC236}">
                <a16:creationId xmlns:a16="http://schemas.microsoft.com/office/drawing/2014/main" id="{D52DE40F-570C-4937-A772-E30A23C82C9B}"/>
              </a:ext>
            </a:extLst>
          </p:cNvPr>
          <p:cNvCxnSpPr>
            <a:stCxn id="22" idx="5"/>
          </p:cNvCxnSpPr>
          <p:nvPr/>
        </p:nvCxnSpPr>
        <p:spPr>
          <a:xfrm flipV="1">
            <a:off x="4545623" y="2349866"/>
            <a:ext cx="1550375" cy="834048"/>
          </a:xfrm>
          <a:prstGeom prst="line">
            <a:avLst/>
          </a:prstGeom>
        </p:spPr>
        <p:style>
          <a:lnRef idx="1">
            <a:schemeClr val="dk1"/>
          </a:lnRef>
          <a:fillRef idx="0">
            <a:schemeClr val="dk1"/>
          </a:fillRef>
          <a:effectRef idx="0">
            <a:schemeClr val="dk1"/>
          </a:effectRef>
          <a:fontRef idx="minor">
            <a:schemeClr val="tx1"/>
          </a:fontRef>
        </p:style>
      </p:cxnSp>
      <p:cxnSp>
        <p:nvCxnSpPr>
          <p:cNvPr id="23" name="Straight Connector 22">
            <a:extLst>
              <a:ext uri="{FF2B5EF4-FFF2-40B4-BE49-F238E27FC236}">
                <a16:creationId xmlns:a16="http://schemas.microsoft.com/office/drawing/2014/main" id="{E4B2693F-60C9-415E-AE86-8CEF564DCC75}"/>
              </a:ext>
            </a:extLst>
          </p:cNvPr>
          <p:cNvCxnSpPr>
            <a:stCxn id="22" idx="5"/>
            <a:endCxn id="30" idx="2"/>
          </p:cNvCxnSpPr>
          <p:nvPr/>
        </p:nvCxnSpPr>
        <p:spPr>
          <a:xfrm>
            <a:off x="4545623" y="3183914"/>
            <a:ext cx="1600200" cy="1366105"/>
          </a:xfrm>
          <a:prstGeom prst="line">
            <a:avLst/>
          </a:prstGeom>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a16="http://schemas.microsoft.com/office/drawing/2014/main" id="{B0DF75A3-F9D3-47CE-9278-37E097115EEE}"/>
              </a:ext>
            </a:extLst>
          </p:cNvPr>
          <p:cNvCxnSpPr/>
          <p:nvPr/>
        </p:nvCxnSpPr>
        <p:spPr>
          <a:xfrm>
            <a:off x="7696442" y="4416205"/>
            <a:ext cx="1470581" cy="0"/>
          </a:xfrm>
          <a:prstGeom prst="line">
            <a:avLst/>
          </a:prstGeom>
        </p:spPr>
        <p:style>
          <a:lnRef idx="1">
            <a:schemeClr val="dk1"/>
          </a:lnRef>
          <a:fillRef idx="0">
            <a:schemeClr val="dk1"/>
          </a:fillRef>
          <a:effectRef idx="0">
            <a:schemeClr val="dk1"/>
          </a:effectRef>
          <a:fontRef idx="minor">
            <a:schemeClr val="tx1"/>
          </a:fontRef>
        </p:style>
      </p:cxnSp>
      <p:sp>
        <p:nvSpPr>
          <p:cNvPr id="18" name="Cube 17"/>
          <p:cNvSpPr/>
          <p:nvPr/>
        </p:nvSpPr>
        <p:spPr>
          <a:xfrm>
            <a:off x="940776" y="2760784"/>
            <a:ext cx="1274885" cy="1134208"/>
          </a:xfrm>
          <a:prstGeom prst="cube">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en-US"/>
              <a:t>User</a:t>
            </a:r>
          </a:p>
        </p:txBody>
      </p:sp>
      <p:sp>
        <p:nvSpPr>
          <p:cNvPr id="22" name="Cube 21"/>
          <p:cNvSpPr/>
          <p:nvPr/>
        </p:nvSpPr>
        <p:spPr>
          <a:xfrm>
            <a:off x="3015761" y="2725615"/>
            <a:ext cx="1529862" cy="1222131"/>
          </a:xfrm>
          <a:prstGeom prst="cube">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en-US"/>
              <a:t>Web App</a:t>
            </a:r>
          </a:p>
        </p:txBody>
      </p:sp>
      <p:sp>
        <p:nvSpPr>
          <p:cNvPr id="29" name="Cube 28"/>
          <p:cNvSpPr/>
          <p:nvPr/>
        </p:nvSpPr>
        <p:spPr>
          <a:xfrm>
            <a:off x="6110654" y="1828801"/>
            <a:ext cx="1433146" cy="1046284"/>
          </a:xfrm>
          <a:prstGeom prst="cube">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en-US"/>
              <a:t>News API</a:t>
            </a:r>
          </a:p>
        </p:txBody>
      </p:sp>
      <p:sp>
        <p:nvSpPr>
          <p:cNvPr id="30" name="Cube 29"/>
          <p:cNvSpPr/>
          <p:nvPr/>
        </p:nvSpPr>
        <p:spPr>
          <a:xfrm>
            <a:off x="6145823" y="3824654"/>
            <a:ext cx="1556239" cy="1160585"/>
          </a:xfrm>
          <a:prstGeom prst="cube">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en-US"/>
              <a:t>Alan API</a:t>
            </a:r>
          </a:p>
        </p:txBody>
      </p:sp>
      <p:sp>
        <p:nvSpPr>
          <p:cNvPr id="36" name="Cube 35"/>
          <p:cNvSpPr/>
          <p:nvPr/>
        </p:nvSpPr>
        <p:spPr>
          <a:xfrm>
            <a:off x="9091247" y="3798277"/>
            <a:ext cx="1635368" cy="1248508"/>
          </a:xfrm>
          <a:prstGeom prst="cube">
            <a:avLst/>
          </a:prstGeom>
          <a:ln/>
        </p:spPr>
        <p:style>
          <a:lnRef idx="2">
            <a:schemeClr val="dk1"/>
          </a:lnRef>
          <a:fillRef idx="1">
            <a:schemeClr val="lt1"/>
          </a:fillRef>
          <a:effectRef idx="0">
            <a:schemeClr val="dk1"/>
          </a:effectRef>
          <a:fontRef idx="minor">
            <a:schemeClr val="dk1"/>
          </a:fontRef>
        </p:style>
        <p:txBody>
          <a:bodyPr rtlCol="0" anchor="ctr"/>
          <a:lstStyle/>
          <a:p>
            <a:pPr algn="ctr"/>
            <a:r>
              <a:rPr lang="en-US"/>
              <a:t>Alan Studio</a:t>
            </a:r>
          </a:p>
        </p:txBody>
      </p:sp>
    </p:spTree>
    <p:extLst>
      <p:ext uri="{BB962C8B-B14F-4D97-AF65-F5344CB8AC3E}">
        <p14:creationId xmlns:p14="http://schemas.microsoft.com/office/powerpoint/2010/main" val="22997096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a:t>Structure of the Project </a:t>
            </a:r>
            <a:endParaRPr lang="en-US" dirty="0"/>
          </a:p>
        </p:txBody>
      </p:sp>
      <p:pic>
        <p:nvPicPr>
          <p:cNvPr id="5" name="Content Placeholder 4">
            <a:extLst>
              <a:ext uri="{FF2B5EF4-FFF2-40B4-BE49-F238E27FC236}">
                <a16:creationId xmlns:a16="http://schemas.microsoft.com/office/drawing/2014/main" id="{35A60520-8D7C-44CD-9DFD-75148218C19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59653" y="1254418"/>
            <a:ext cx="6367530" cy="4166714"/>
          </a:xfrm>
        </p:spPr>
      </p:pic>
      <p:sp>
        <p:nvSpPr>
          <p:cNvPr id="4" name="TextBox 3"/>
          <p:cNvSpPr txBox="1"/>
          <p:nvPr/>
        </p:nvSpPr>
        <p:spPr>
          <a:xfrm>
            <a:off x="4252824" y="5587043"/>
            <a:ext cx="2898474" cy="338554"/>
          </a:xfrm>
          <a:prstGeom prst="rect">
            <a:avLst/>
          </a:prstGeom>
          <a:noFill/>
        </p:spPr>
        <p:txBody>
          <a:bodyPr wrap="square" rtlCol="0">
            <a:spAutoFit/>
          </a:bodyPr>
          <a:lstStyle/>
          <a:p>
            <a:pPr algn="ctr"/>
            <a:r>
              <a:rPr lang="en-US" sz="1600">
                <a:latin typeface="Times New Roman" pitchFamily="18" charset="0"/>
                <a:cs typeface="Times New Roman" pitchFamily="18" charset="0"/>
              </a:rPr>
              <a:t>Overall Structure</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altLang="en-US"/>
              <a:t>Implementation</a:t>
            </a:r>
            <a:endParaRPr lang="en-US" dirty="0"/>
          </a:p>
        </p:txBody>
      </p:sp>
      <p:sp>
        <p:nvSpPr>
          <p:cNvPr id="7" name="Content Placeholder 6"/>
          <p:cNvSpPr>
            <a:spLocks noGrp="1"/>
          </p:cNvSpPr>
          <p:nvPr>
            <p:ph idx="1"/>
          </p:nvPr>
        </p:nvSpPr>
        <p:spPr/>
        <p:txBody>
          <a:bodyPr>
            <a:normAutofit lnSpcReduction="10000"/>
          </a:bodyPr>
          <a:lstStyle/>
          <a:p>
            <a:r>
              <a:rPr lang="en-US"/>
              <a:t>Alan studio offers the voice recognition and delivery capabilities and analyses the vocal instructions provided by the user and identifies the keywords and the task that the user has asked.</a:t>
            </a:r>
          </a:p>
          <a:p>
            <a:pPr>
              <a:buNone/>
            </a:pPr>
            <a:endParaRPr lang="en-US"/>
          </a:p>
          <a:p>
            <a:r>
              <a:rPr lang="en-US"/>
              <a:t> The selected keywords are passed through to the NEWS API that searches for the news articles about the selected keyword and returns the json file containing all the textual data that the articles contain.</a:t>
            </a:r>
          </a:p>
          <a:p>
            <a:pPr>
              <a:buNone/>
            </a:pPr>
            <a:endParaRPr lang="en-US"/>
          </a:p>
          <a:p>
            <a:r>
              <a:rPr lang="en-US"/>
              <a:t>The Material UI helps to extract the data from the json file and it passes the extracted data to the Alan studio which once again reads and analyses the data and converts into voice and reads the articles to the user.</a:t>
            </a:r>
          </a:p>
          <a:p>
            <a:pPr>
              <a:buNone/>
            </a:pPr>
            <a:endParaRPr lang="en-US"/>
          </a:p>
          <a:p>
            <a:r>
              <a:rPr lang="en-US"/>
              <a:t> The step by step execution of the proposed system is as shown:</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a:t>Sample Code</a:t>
            </a:r>
            <a:endParaRPr lang="en-US" dirty="0"/>
          </a:p>
        </p:txBody>
      </p:sp>
      <p:sp>
        <p:nvSpPr>
          <p:cNvPr id="7" name="Content Placeholder 6"/>
          <p:cNvSpPr>
            <a:spLocks noGrp="1"/>
          </p:cNvSpPr>
          <p:nvPr>
            <p:ph idx="1"/>
          </p:nvPr>
        </p:nvSpPr>
        <p:spPr/>
        <p:txBody>
          <a:bodyPr>
            <a:normAutofit/>
          </a:bodyPr>
          <a:lstStyle/>
          <a:p>
            <a:r>
              <a:rPr lang="en-US">
                <a:latin typeface="Times New Roman"/>
                <a:ea typeface="Times New Roman"/>
              </a:rPr>
              <a:t>Front end visual studio code.</a:t>
            </a:r>
            <a:endParaRPr lang="en-US"/>
          </a:p>
        </p:txBody>
      </p:sp>
      <p:pic>
        <p:nvPicPr>
          <p:cNvPr id="4" name="Content Placeholder 10"/>
          <p:cNvPicPr>
            <a:picLocks/>
          </p:cNvPicPr>
          <p:nvPr/>
        </p:nvPicPr>
        <p:blipFill>
          <a:blip r:embed="rId2" cstate="print">
            <a:extLst>
              <a:ext uri="{28A0092B-C50C-407E-A947-70E740481C1C}">
                <a14:useLocalDpi xmlns:a14="http://schemas.microsoft.com/office/drawing/2010/main" val="0"/>
              </a:ext>
            </a:extLst>
          </a:blip>
          <a:stretch>
            <a:fillRect/>
          </a:stretch>
        </p:blipFill>
        <p:spPr>
          <a:xfrm>
            <a:off x="677007" y="1740878"/>
            <a:ext cx="10216661" cy="4563206"/>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a:t>Contd…</a:t>
            </a:r>
            <a:endParaRPr lang="en-US" dirty="0"/>
          </a:p>
        </p:txBody>
      </p:sp>
      <p:sp>
        <p:nvSpPr>
          <p:cNvPr id="7" name="Content Placeholder 6"/>
          <p:cNvSpPr>
            <a:spLocks noGrp="1"/>
          </p:cNvSpPr>
          <p:nvPr>
            <p:ph idx="1"/>
          </p:nvPr>
        </p:nvSpPr>
        <p:spPr/>
        <p:txBody>
          <a:bodyPr>
            <a:normAutofit/>
          </a:bodyPr>
          <a:lstStyle/>
          <a:p>
            <a:r>
              <a:rPr lang="en-US">
                <a:latin typeface="Times New Roman"/>
                <a:ea typeface="Times New Roman"/>
              </a:rPr>
              <a:t>Alan studio code.</a:t>
            </a:r>
            <a:endParaRPr lang="en-US"/>
          </a:p>
        </p:txBody>
      </p:sp>
      <p:pic>
        <p:nvPicPr>
          <p:cNvPr id="5" name="Content Placeholder 5"/>
          <p:cNvPicPr>
            <a:picLocks/>
          </p:cNvPicPr>
          <p:nvPr/>
        </p:nvPicPr>
        <p:blipFill>
          <a:blip r:embed="rId2" cstate="print">
            <a:extLst>
              <a:ext uri="{28A0092B-C50C-407E-A947-70E740481C1C}">
                <a14:useLocalDpi xmlns:a14="http://schemas.microsoft.com/office/drawing/2010/main" val="0"/>
              </a:ext>
            </a:extLst>
          </a:blip>
          <a:stretch>
            <a:fillRect/>
          </a:stretch>
        </p:blipFill>
        <p:spPr>
          <a:xfrm>
            <a:off x="641838" y="1635369"/>
            <a:ext cx="10199078" cy="480060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a:t>Contd…</a:t>
            </a:r>
            <a:endParaRPr lang="en-US" dirty="0"/>
          </a:p>
        </p:txBody>
      </p:sp>
      <p:sp>
        <p:nvSpPr>
          <p:cNvPr id="7" name="Content Placeholder 6"/>
          <p:cNvSpPr>
            <a:spLocks noGrp="1"/>
          </p:cNvSpPr>
          <p:nvPr>
            <p:ph idx="1"/>
          </p:nvPr>
        </p:nvSpPr>
        <p:spPr/>
        <p:txBody>
          <a:bodyPr>
            <a:normAutofit/>
          </a:bodyPr>
          <a:lstStyle/>
          <a:p>
            <a:r>
              <a:rPr lang="en-US">
                <a:latin typeface="Times New Roman"/>
                <a:ea typeface="Times New Roman"/>
              </a:rPr>
              <a:t>Code for recent headlines.</a:t>
            </a:r>
            <a:endParaRPr lang="en-US"/>
          </a:p>
        </p:txBody>
      </p:sp>
      <p:pic>
        <p:nvPicPr>
          <p:cNvPr id="6" name="Content Placeholder 6"/>
          <p:cNvPicPr>
            <a:picLocks/>
          </p:cNvPicPr>
          <p:nvPr/>
        </p:nvPicPr>
        <p:blipFill>
          <a:blip r:embed="rId2" cstate="print">
            <a:extLst>
              <a:ext uri="{28A0092B-C50C-407E-A947-70E740481C1C}">
                <a14:useLocalDpi xmlns:a14="http://schemas.microsoft.com/office/drawing/2010/main" val="0"/>
              </a:ext>
            </a:extLst>
          </a:blip>
          <a:stretch>
            <a:fillRect/>
          </a:stretch>
        </p:blipFill>
        <p:spPr>
          <a:xfrm>
            <a:off x="650631" y="1688124"/>
            <a:ext cx="10322169" cy="4712676"/>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a:t>Screenshots</a:t>
            </a:r>
            <a:endParaRPr lang="en-US" dirty="0"/>
          </a:p>
        </p:txBody>
      </p:sp>
      <p:pic>
        <p:nvPicPr>
          <p:cNvPr id="4" name="Content Placeholder 3"/>
          <p:cNvPicPr>
            <a:picLocks noGrp="1"/>
          </p:cNvPicPr>
          <p:nvPr>
            <p:ph idx="1"/>
          </p:nvPr>
        </p:nvPicPr>
        <p:blipFill>
          <a:blip r:embed="rId2" cstate="print">
            <a:extLst>
              <a:ext uri="{28A0092B-C50C-407E-A947-70E740481C1C}">
                <a14:useLocalDpi xmlns:a14="http://schemas.microsoft.com/office/drawing/2010/main" val="0"/>
              </a:ext>
            </a:extLst>
          </a:blip>
          <a:stretch>
            <a:fillRect/>
          </a:stretch>
        </p:blipFill>
        <p:spPr>
          <a:xfrm>
            <a:off x="597877" y="1732085"/>
            <a:ext cx="10243038" cy="4440115"/>
          </a:xfrm>
          <a:prstGeom prst="rect">
            <a:avLst/>
          </a:prstGeom>
        </p:spPr>
      </p:pic>
      <p:sp>
        <p:nvSpPr>
          <p:cNvPr id="6" name="Content Placeholder 6"/>
          <p:cNvSpPr txBox="1">
            <a:spLocks/>
          </p:cNvSpPr>
          <p:nvPr/>
        </p:nvSpPr>
        <p:spPr>
          <a:xfrm>
            <a:off x="199505" y="1097279"/>
            <a:ext cx="11779135" cy="5394960"/>
          </a:xfrm>
          <a:prstGeom prst="rect">
            <a:avLst/>
          </a:prstGeom>
        </p:spPr>
        <p:txBody>
          <a:bodyPr vert="horz" lIns="91440" tIns="45720" rIns="91440" bIns="45720" rtlCol="0">
            <a:normAutofit/>
          </a:bodyPr>
          <a:lstStyle/>
          <a:p>
            <a:pPr marL="228600" marR="0" lvl="0" indent="-228600" algn="just" defTabSz="914400" rtl="0" eaLnBrk="1" fontAlgn="auto" latinLnBrk="0" hangingPunct="1">
              <a:lnSpc>
                <a:spcPct val="90000"/>
              </a:lnSpc>
              <a:spcBef>
                <a:spcPts val="1000"/>
              </a:spcBef>
              <a:spcAft>
                <a:spcPts val="0"/>
              </a:spcAft>
              <a:buClrTx/>
              <a:buSzTx/>
              <a:buFont typeface="Wingdings" panose="05000000000000000000" pitchFamily="2" charset="2"/>
              <a:buChar char="Ø"/>
              <a:tabLst/>
              <a:defRPr/>
            </a:pPr>
            <a:r>
              <a:rPr lang="en-US" sz="2800">
                <a:latin typeface="Times New Roman"/>
                <a:cs typeface="Times New Roman" panose="02020603050405020304" pitchFamily="18" charset="0"/>
              </a:rPr>
              <a:t>Home Screen</a:t>
            </a:r>
            <a:endParaRPr kumimoji="0" lang="en-US" sz="2800" b="0" i="0" u="none" strike="noStrike" kern="1200" cap="none" spc="0" normalizeH="0" baseline="0" noProof="0">
              <a:ln>
                <a:noFill/>
              </a:ln>
              <a:solidFill>
                <a:schemeClr val="tx1"/>
              </a:solidFill>
              <a:effectLst/>
              <a:uLnTx/>
              <a:uFillTx/>
              <a:latin typeface="Times New Roman" panose="02020603050405020304" pitchFamily="18" charset="0"/>
              <a:ea typeface="+mn-ea"/>
              <a:cs typeface="Times New Roman" panose="0202060305040502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Abstract</a:t>
            </a:r>
            <a:endParaRPr lang="en-IN" dirty="0"/>
          </a:p>
        </p:txBody>
      </p:sp>
      <p:sp>
        <p:nvSpPr>
          <p:cNvPr id="3" name="Content Placeholder 2"/>
          <p:cNvSpPr>
            <a:spLocks noGrp="1"/>
          </p:cNvSpPr>
          <p:nvPr>
            <p:ph idx="1"/>
          </p:nvPr>
        </p:nvSpPr>
        <p:spPr/>
        <p:txBody>
          <a:bodyPr>
            <a:normAutofit/>
          </a:bodyPr>
          <a:lstStyle/>
          <a:p>
            <a:pPr marL="457200" indent="-457200">
              <a:buNone/>
            </a:pPr>
            <a:r>
              <a:rPr lang="en-US"/>
              <a:t>	</a:t>
            </a:r>
          </a:p>
        </p:txBody>
      </p:sp>
      <p:sp>
        <p:nvSpPr>
          <p:cNvPr id="6" name="Rectangle 5"/>
          <p:cNvSpPr/>
          <p:nvPr/>
        </p:nvSpPr>
        <p:spPr>
          <a:xfrm>
            <a:off x="301925" y="1181820"/>
            <a:ext cx="11283350" cy="6555641"/>
          </a:xfrm>
          <a:prstGeom prst="rect">
            <a:avLst/>
          </a:prstGeom>
        </p:spPr>
        <p:txBody>
          <a:bodyPr wrap="square">
            <a:spAutoFit/>
          </a:bodyPr>
          <a:lstStyle/>
          <a:p>
            <a:pPr algn="just"/>
            <a:r>
              <a:rPr lang="en-US" sz="2800" dirty="0">
                <a:latin typeface="Times New Roman" pitchFamily="18" charset="0"/>
                <a:cs typeface="Times New Roman" pitchFamily="18" charset="0"/>
              </a:rPr>
              <a:t>	News websites are sites developed to deliver the headlines in a different format than television, print or radio. These sites include articles that have a large variety of information which consists of international, national, entertainment, games, sports, education or other miscellaneous information.</a:t>
            </a:r>
          </a:p>
          <a:p>
            <a:pPr algn="just"/>
            <a:endParaRPr lang="en-US" sz="2800" dirty="0">
              <a:latin typeface="Times New Roman" pitchFamily="18" charset="0"/>
              <a:cs typeface="Times New Roman" pitchFamily="18" charset="0"/>
            </a:endParaRPr>
          </a:p>
          <a:p>
            <a:pPr algn="just"/>
            <a:r>
              <a:rPr lang="en-US" sz="2800" dirty="0">
                <a:latin typeface="Times New Roman" pitchFamily="18" charset="0"/>
                <a:cs typeface="Times New Roman" pitchFamily="18" charset="0"/>
              </a:rPr>
              <a:t>	Reading newspapers takes up a lot of time and the reader usually spends reading about articles in which they are not interested. By using this project, the user can get to hear about all the important headlines of their chosen topic on the go, in just few minutes. This application brings in the latest headlines and the user can use the voice control feature to fetch categorical news, news with specific terms and news from different sources by interacting with the application. </a:t>
            </a:r>
          </a:p>
          <a:p>
            <a:pPr algn="just"/>
            <a:endParaRPr lang="en-US" sz="2800" dirty="0">
              <a:latin typeface="Times New Roman" pitchFamily="18" charset="0"/>
              <a:cs typeface="Times New Roman" pitchFamily="18" charset="0"/>
            </a:endParaRPr>
          </a:p>
          <a:p>
            <a:pPr algn="just"/>
            <a:endParaRPr lang="en-US" sz="2800" dirty="0">
              <a:latin typeface="Times New Roman" pitchFamily="18" charset="0"/>
              <a:cs typeface="Times New Roman" pitchFamily="18" charset="0"/>
            </a:endParaRPr>
          </a:p>
          <a:p>
            <a:pPr algn="just"/>
            <a:endParaRPr lang="en-US" sz="2800" dirty="0">
              <a:latin typeface="Times New Roman" pitchFamily="18" charset="0"/>
              <a:cs typeface="Times New Roman" pitchFamily="18" charset="0"/>
            </a:endParaRPr>
          </a:p>
        </p:txBody>
      </p:sp>
    </p:spTree>
    <p:extLst>
      <p:ext uri="{BB962C8B-B14F-4D97-AF65-F5344CB8AC3E}">
        <p14:creationId xmlns:p14="http://schemas.microsoft.com/office/powerpoint/2010/main" val="147351244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r>
              <a:rPr lang="en-IN"/>
              <a:t>Contd…</a:t>
            </a:r>
            <a:endParaRPr lang="en-US" dirty="0"/>
          </a:p>
        </p:txBody>
      </p:sp>
      <p:pic>
        <p:nvPicPr>
          <p:cNvPr id="6" name="Content Placeholder 5"/>
          <p:cNvPicPr>
            <a:picLocks noGrp="1"/>
          </p:cNvPicPr>
          <p:nvPr>
            <p:ph idx="1"/>
          </p:nvPr>
        </p:nvPicPr>
        <p:blipFill>
          <a:blip r:embed="rId2" cstate="print">
            <a:extLst>
              <a:ext uri="{28A0092B-C50C-407E-A947-70E740481C1C}">
                <a14:useLocalDpi xmlns:a14="http://schemas.microsoft.com/office/drawing/2010/main" val="0"/>
              </a:ext>
            </a:extLst>
          </a:blip>
          <a:stretch>
            <a:fillRect/>
          </a:stretch>
        </p:blipFill>
        <p:spPr>
          <a:xfrm>
            <a:off x="645802" y="1636456"/>
            <a:ext cx="10089606" cy="4760259"/>
          </a:xfrm>
          <a:prstGeom prst="rect">
            <a:avLst/>
          </a:prstGeom>
        </p:spPr>
      </p:pic>
      <p:sp>
        <p:nvSpPr>
          <p:cNvPr id="4" name="Content Placeholder 6"/>
          <p:cNvSpPr txBox="1">
            <a:spLocks/>
          </p:cNvSpPr>
          <p:nvPr/>
        </p:nvSpPr>
        <p:spPr>
          <a:xfrm>
            <a:off x="199505" y="1097279"/>
            <a:ext cx="11779135" cy="5394960"/>
          </a:xfrm>
          <a:prstGeom prst="rect">
            <a:avLst/>
          </a:prstGeom>
        </p:spPr>
        <p:txBody>
          <a:bodyPr vert="horz" lIns="91440" tIns="45720" rIns="91440" bIns="45720" rtlCol="0">
            <a:normAutofit/>
          </a:bodyPr>
          <a:lstStyle/>
          <a:p>
            <a:pPr marL="228600" lvl="0" indent="-228600" algn="just">
              <a:lnSpc>
                <a:spcPct val="90000"/>
              </a:lnSpc>
              <a:spcBef>
                <a:spcPts val="1000"/>
              </a:spcBef>
              <a:buFont typeface="Wingdings" panose="05000000000000000000" pitchFamily="2" charset="2"/>
              <a:buChar char="Ø"/>
            </a:pPr>
            <a:r>
              <a:rPr lang="en-US" sz="2800">
                <a:latin typeface="Times New Roman" pitchFamily="18" charset="0"/>
                <a:ea typeface="Tahoma" pitchFamily="34" charset="0"/>
                <a:cs typeface="Times New Roman" pitchFamily="18" charset="0"/>
              </a:rPr>
              <a:t>Giving initial command to the voice assistant.</a:t>
            </a:r>
            <a:endParaRPr kumimoji="0" lang="en-US" sz="2800" b="0" i="0" u="none" strike="noStrike" kern="1200" cap="none" spc="0" normalizeH="0" baseline="0" noProof="0">
              <a:ln>
                <a:noFill/>
              </a:ln>
              <a:solidFill>
                <a:schemeClr val="tx1"/>
              </a:solidFill>
              <a:uLnTx/>
              <a:uFillTx/>
              <a:latin typeface="Times New Roman" pitchFamily="18" charset="0"/>
              <a:ea typeface="Tahoma" pitchFamily="34" charset="0"/>
              <a:cs typeface="Times New Roman" pitchFamily="18" charset="0"/>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r>
              <a:rPr lang="en-IN"/>
              <a:t>Contd…</a:t>
            </a:r>
            <a:br>
              <a:rPr lang="en-US" b="1"/>
            </a:br>
            <a:r>
              <a:rPr lang="en-US" b="1"/>
              <a:t> </a:t>
            </a:r>
            <a:br>
              <a:rPr lang="en-US" b="1"/>
            </a:br>
            <a:endParaRPr lang="en-US" dirty="0"/>
          </a:p>
        </p:txBody>
      </p:sp>
      <p:pic>
        <p:nvPicPr>
          <p:cNvPr id="5" name="Content Placeholder 4"/>
          <p:cNvPicPr>
            <a:picLocks noGrp="1"/>
          </p:cNvPicPr>
          <p:nvPr>
            <p:ph idx="1"/>
          </p:nvPr>
        </p:nvPicPr>
        <p:blipFill>
          <a:blip r:embed="rId2" cstate="print">
            <a:extLst>
              <a:ext uri="{28A0092B-C50C-407E-A947-70E740481C1C}">
                <a14:useLocalDpi xmlns:a14="http://schemas.microsoft.com/office/drawing/2010/main" val="0"/>
              </a:ext>
            </a:extLst>
          </a:blip>
          <a:stretch>
            <a:fillRect/>
          </a:stretch>
        </p:blipFill>
        <p:spPr>
          <a:xfrm>
            <a:off x="625784" y="1652954"/>
            <a:ext cx="10206339" cy="4752751"/>
          </a:xfrm>
          <a:prstGeom prst="rect">
            <a:avLst/>
          </a:prstGeom>
        </p:spPr>
      </p:pic>
      <p:sp>
        <p:nvSpPr>
          <p:cNvPr id="8" name="TextBox 7"/>
          <p:cNvSpPr txBox="1"/>
          <p:nvPr/>
        </p:nvSpPr>
        <p:spPr>
          <a:xfrm>
            <a:off x="641838" y="1143000"/>
            <a:ext cx="1732085" cy="369332"/>
          </a:xfrm>
          <a:prstGeom prst="rect">
            <a:avLst/>
          </a:prstGeom>
          <a:noFill/>
        </p:spPr>
        <p:txBody>
          <a:bodyPr wrap="square" rtlCol="0">
            <a:spAutoFit/>
          </a:bodyPr>
          <a:lstStyle/>
          <a:p>
            <a:endParaRPr lang="en-US"/>
          </a:p>
        </p:txBody>
      </p:sp>
      <p:sp>
        <p:nvSpPr>
          <p:cNvPr id="7" name="Content Placeholder 6"/>
          <p:cNvSpPr txBox="1">
            <a:spLocks/>
          </p:cNvSpPr>
          <p:nvPr/>
        </p:nvSpPr>
        <p:spPr>
          <a:xfrm>
            <a:off x="199505" y="1097279"/>
            <a:ext cx="11779135" cy="5394960"/>
          </a:xfrm>
          <a:prstGeom prst="rect">
            <a:avLst/>
          </a:prstGeom>
        </p:spPr>
        <p:txBody>
          <a:bodyPr vert="horz" lIns="91440" tIns="45720" rIns="91440" bIns="45720" rtlCol="0">
            <a:normAutofit/>
          </a:bodyPr>
          <a:lstStyle/>
          <a:p>
            <a:pPr marL="228600" lvl="0" indent="-228600" algn="just">
              <a:lnSpc>
                <a:spcPct val="90000"/>
              </a:lnSpc>
              <a:spcBef>
                <a:spcPts val="1000"/>
              </a:spcBef>
              <a:buFont typeface="Wingdings" panose="05000000000000000000" pitchFamily="2" charset="2"/>
              <a:buChar char="Ø"/>
            </a:pPr>
            <a:r>
              <a:rPr lang="en-US" sz="2800">
                <a:latin typeface="Times New Roman" pitchFamily="18" charset="0"/>
                <a:cs typeface="Times New Roman" pitchFamily="18" charset="0"/>
              </a:rPr>
              <a:t>Command for fetching recent headlines.</a:t>
            </a:r>
            <a:endParaRPr kumimoji="0" lang="en-US" sz="2800" b="0" i="0" u="none" strike="noStrike" kern="1200" cap="none" spc="0" normalizeH="0" baseline="0" noProof="0">
              <a:ln>
                <a:noFill/>
              </a:ln>
              <a:solidFill>
                <a:schemeClr val="tx1"/>
              </a:solidFill>
              <a:uLnTx/>
              <a:uFillTx/>
              <a:latin typeface="Times New Roman" pitchFamily="18" charset="0"/>
              <a:ea typeface="Tahoma" pitchFamily="34" charset="0"/>
              <a:cs typeface="Times New Roman" pitchFamily="18" charset="0"/>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r>
              <a:rPr lang="en-IN"/>
              <a:t>Contd…</a:t>
            </a:r>
            <a:br>
              <a:rPr lang="en-US" b="1"/>
            </a:br>
            <a:r>
              <a:rPr lang="en-US" b="1"/>
              <a:t> </a:t>
            </a:r>
            <a:br>
              <a:rPr lang="en-US" b="1"/>
            </a:br>
            <a:endParaRPr lang="en-US" dirty="0"/>
          </a:p>
        </p:txBody>
      </p:sp>
      <p:pic>
        <p:nvPicPr>
          <p:cNvPr id="7" name="Picture 6"/>
          <p:cNvPicPr/>
          <p:nvPr/>
        </p:nvPicPr>
        <p:blipFill>
          <a:blip r:embed="rId2" cstate="print">
            <a:extLst>
              <a:ext uri="{28A0092B-C50C-407E-A947-70E740481C1C}">
                <a14:useLocalDpi xmlns:a14="http://schemas.microsoft.com/office/drawing/2010/main" val="0"/>
              </a:ext>
            </a:extLst>
          </a:blip>
          <a:stretch>
            <a:fillRect/>
          </a:stretch>
        </p:blipFill>
        <p:spPr>
          <a:xfrm>
            <a:off x="662353" y="1626284"/>
            <a:ext cx="10134602" cy="4659923"/>
          </a:xfrm>
          <a:prstGeom prst="rect">
            <a:avLst/>
          </a:prstGeom>
        </p:spPr>
      </p:pic>
      <p:sp>
        <p:nvSpPr>
          <p:cNvPr id="8" name="TextBox 7"/>
          <p:cNvSpPr txBox="1"/>
          <p:nvPr/>
        </p:nvSpPr>
        <p:spPr>
          <a:xfrm>
            <a:off x="641838" y="1143000"/>
            <a:ext cx="1732085" cy="369332"/>
          </a:xfrm>
          <a:prstGeom prst="rect">
            <a:avLst/>
          </a:prstGeom>
          <a:noFill/>
        </p:spPr>
        <p:txBody>
          <a:bodyPr wrap="square" rtlCol="0">
            <a:spAutoFit/>
          </a:bodyPr>
          <a:lstStyle/>
          <a:p>
            <a:endParaRPr lang="en-US"/>
          </a:p>
        </p:txBody>
      </p:sp>
      <p:sp>
        <p:nvSpPr>
          <p:cNvPr id="6" name="Content Placeholder 6"/>
          <p:cNvSpPr txBox="1">
            <a:spLocks/>
          </p:cNvSpPr>
          <p:nvPr/>
        </p:nvSpPr>
        <p:spPr>
          <a:xfrm>
            <a:off x="199505" y="1097279"/>
            <a:ext cx="11779135" cy="5394960"/>
          </a:xfrm>
          <a:prstGeom prst="rect">
            <a:avLst/>
          </a:prstGeom>
        </p:spPr>
        <p:txBody>
          <a:bodyPr vert="horz" lIns="91440" tIns="45720" rIns="91440" bIns="45720" rtlCol="0">
            <a:normAutofit/>
          </a:bodyPr>
          <a:lstStyle/>
          <a:p>
            <a:pPr marL="228600" lvl="0" indent="-228600" algn="just">
              <a:lnSpc>
                <a:spcPct val="90000"/>
              </a:lnSpc>
              <a:spcBef>
                <a:spcPts val="1000"/>
              </a:spcBef>
              <a:buFont typeface="Wingdings" panose="05000000000000000000" pitchFamily="2" charset="2"/>
              <a:buChar char="Ø"/>
            </a:pPr>
            <a:r>
              <a:rPr kumimoji="0" lang="en-US" sz="2800" b="0" i="0" u="none" strike="noStrike" kern="1200" cap="none" spc="0" normalizeH="0" baseline="0" noProof="0">
                <a:ln>
                  <a:noFill/>
                </a:ln>
                <a:solidFill>
                  <a:schemeClr val="tx1"/>
                </a:solidFill>
                <a:uLnTx/>
                <a:uFillTx/>
                <a:latin typeface="Times New Roman" pitchFamily="18" charset="0"/>
                <a:ea typeface="Tahoma" pitchFamily="34" charset="0"/>
                <a:cs typeface="Times New Roman" pitchFamily="18" charset="0"/>
              </a:rPr>
              <a:t>Output:</a:t>
            </a:r>
          </a:p>
        </p:txBody>
      </p:sp>
    </p:spTree>
    <p:extLst>
      <p:ext uri="{BB962C8B-B14F-4D97-AF65-F5344CB8AC3E}">
        <p14:creationId xmlns:p14="http://schemas.microsoft.com/office/powerpoint/2010/main" val="14591467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a:t>Contd…</a:t>
            </a:r>
            <a:br>
              <a:rPr lang="en-US" b="1"/>
            </a:br>
            <a:r>
              <a:rPr lang="en-US" b="1"/>
              <a:t> </a:t>
            </a:r>
            <a:br>
              <a:rPr lang="en-US" b="1"/>
            </a:br>
            <a:endParaRPr lang="en-US" dirty="0"/>
          </a:p>
        </p:txBody>
      </p:sp>
      <p:sp>
        <p:nvSpPr>
          <p:cNvPr id="8" name="TextBox 7"/>
          <p:cNvSpPr txBox="1"/>
          <p:nvPr/>
        </p:nvSpPr>
        <p:spPr>
          <a:xfrm>
            <a:off x="641838" y="1143000"/>
            <a:ext cx="1732085" cy="369332"/>
          </a:xfrm>
          <a:prstGeom prst="rect">
            <a:avLst/>
          </a:prstGeom>
          <a:noFill/>
        </p:spPr>
        <p:txBody>
          <a:bodyPr wrap="square" rtlCol="0">
            <a:spAutoFit/>
          </a:bodyPr>
          <a:lstStyle/>
          <a:p>
            <a:endParaRPr lang="en-US"/>
          </a:p>
        </p:txBody>
      </p:sp>
      <p:pic>
        <p:nvPicPr>
          <p:cNvPr id="13" name="Content Placeholder 12"/>
          <p:cNvPicPr>
            <a:picLocks noGrp="1"/>
          </p:cNvPicPr>
          <p:nvPr>
            <p:ph idx="1"/>
          </p:nvPr>
        </p:nvPicPr>
        <p:blipFill>
          <a:blip r:embed="rId2" cstate="print">
            <a:extLst>
              <a:ext uri="{28A0092B-C50C-407E-A947-70E740481C1C}">
                <a14:useLocalDpi xmlns:a14="http://schemas.microsoft.com/office/drawing/2010/main" val="0"/>
              </a:ext>
            </a:extLst>
          </a:blip>
          <a:stretch>
            <a:fillRect/>
          </a:stretch>
        </p:blipFill>
        <p:spPr>
          <a:xfrm>
            <a:off x="684989" y="1624433"/>
            <a:ext cx="10208681" cy="4732405"/>
          </a:xfrm>
          <a:prstGeom prst="rect">
            <a:avLst/>
          </a:prstGeom>
        </p:spPr>
      </p:pic>
      <p:sp>
        <p:nvSpPr>
          <p:cNvPr id="6" name="Content Placeholder 6"/>
          <p:cNvSpPr txBox="1">
            <a:spLocks/>
          </p:cNvSpPr>
          <p:nvPr/>
        </p:nvSpPr>
        <p:spPr>
          <a:xfrm>
            <a:off x="199505" y="1097279"/>
            <a:ext cx="11779135" cy="5394960"/>
          </a:xfrm>
          <a:prstGeom prst="rect">
            <a:avLst/>
          </a:prstGeom>
        </p:spPr>
        <p:txBody>
          <a:bodyPr vert="horz" lIns="91440" tIns="45720" rIns="91440" bIns="45720" rtlCol="0">
            <a:normAutofit/>
          </a:bodyPr>
          <a:lstStyle/>
          <a:p>
            <a:pPr marL="228600" lvl="0" indent="-228600">
              <a:lnSpc>
                <a:spcPct val="90000"/>
              </a:lnSpc>
              <a:spcBef>
                <a:spcPts val="1000"/>
              </a:spcBef>
              <a:buFont typeface="Wingdings" panose="05000000000000000000" pitchFamily="2" charset="2"/>
              <a:buChar char="Ø"/>
            </a:pPr>
            <a:r>
              <a:rPr lang="en-US" sz="2800"/>
              <a:t> </a:t>
            </a:r>
            <a:r>
              <a:rPr lang="en-US" sz="2800">
                <a:latin typeface="Times New Roman" pitchFamily="18" charset="0"/>
                <a:cs typeface="Times New Roman" pitchFamily="18" charset="0"/>
              </a:rPr>
              <a:t>Command for fetching latest category news.</a:t>
            </a:r>
            <a:br>
              <a:rPr lang="en-US" sz="2800">
                <a:latin typeface="Times New Roman" pitchFamily="18" charset="0"/>
                <a:cs typeface="Times New Roman" pitchFamily="18" charset="0"/>
              </a:rPr>
            </a:br>
            <a:endParaRPr kumimoji="0" lang="en-US" sz="2800" i="0" u="none" strike="noStrike" kern="1200" cap="none" spc="0" normalizeH="0" baseline="0" noProof="0">
              <a:ln>
                <a:noFill/>
              </a:ln>
              <a:solidFill>
                <a:schemeClr val="tx1"/>
              </a:solidFill>
              <a:uLnTx/>
              <a:uFillTx/>
              <a:latin typeface="Times New Roman" pitchFamily="18" charset="0"/>
              <a:ea typeface="Tahoma" pitchFamily="34" charset="0"/>
              <a:cs typeface="Times New Roman" pitchFamily="18" charset="0"/>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a:t>Contd…</a:t>
            </a:r>
            <a:br>
              <a:rPr lang="en-US" b="1"/>
            </a:br>
            <a:r>
              <a:rPr lang="en-US" b="1"/>
              <a:t> </a:t>
            </a:r>
            <a:br>
              <a:rPr lang="en-US" b="1"/>
            </a:br>
            <a:endParaRPr lang="en-US" dirty="0"/>
          </a:p>
        </p:txBody>
      </p:sp>
      <p:sp>
        <p:nvSpPr>
          <p:cNvPr id="8" name="TextBox 7"/>
          <p:cNvSpPr txBox="1"/>
          <p:nvPr/>
        </p:nvSpPr>
        <p:spPr>
          <a:xfrm>
            <a:off x="641838" y="1143000"/>
            <a:ext cx="1732085" cy="369332"/>
          </a:xfrm>
          <a:prstGeom prst="rect">
            <a:avLst/>
          </a:prstGeom>
          <a:noFill/>
        </p:spPr>
        <p:txBody>
          <a:bodyPr wrap="square" rtlCol="0">
            <a:spAutoFit/>
          </a:bodyPr>
          <a:lstStyle/>
          <a:p>
            <a:endParaRPr lang="en-US"/>
          </a:p>
        </p:txBody>
      </p:sp>
      <p:pic>
        <p:nvPicPr>
          <p:cNvPr id="14" name="Picture 13"/>
          <p:cNvPicPr/>
          <p:nvPr/>
        </p:nvPicPr>
        <p:blipFill>
          <a:blip r:embed="rId2" cstate="print">
            <a:extLst>
              <a:ext uri="{28A0092B-C50C-407E-A947-70E740481C1C}">
                <a14:useLocalDpi xmlns:a14="http://schemas.microsoft.com/office/drawing/2010/main" val="0"/>
              </a:ext>
            </a:extLst>
          </a:blip>
          <a:stretch>
            <a:fillRect/>
          </a:stretch>
        </p:blipFill>
        <p:spPr>
          <a:xfrm>
            <a:off x="667833" y="1657206"/>
            <a:ext cx="10243419" cy="4624754"/>
          </a:xfrm>
          <a:prstGeom prst="rect">
            <a:avLst/>
          </a:prstGeom>
        </p:spPr>
      </p:pic>
      <p:sp>
        <p:nvSpPr>
          <p:cNvPr id="6" name="Content Placeholder 6"/>
          <p:cNvSpPr txBox="1">
            <a:spLocks/>
          </p:cNvSpPr>
          <p:nvPr/>
        </p:nvSpPr>
        <p:spPr>
          <a:xfrm>
            <a:off x="199505" y="1097279"/>
            <a:ext cx="11779135" cy="5394960"/>
          </a:xfrm>
          <a:prstGeom prst="rect">
            <a:avLst/>
          </a:prstGeom>
        </p:spPr>
        <p:txBody>
          <a:bodyPr vert="horz" lIns="91440" tIns="45720" rIns="91440" bIns="45720" rtlCol="0">
            <a:normAutofit/>
          </a:bodyPr>
          <a:lstStyle/>
          <a:p>
            <a:pPr marL="228600" lvl="0" indent="-228600" algn="just">
              <a:lnSpc>
                <a:spcPct val="90000"/>
              </a:lnSpc>
              <a:spcBef>
                <a:spcPts val="1000"/>
              </a:spcBef>
              <a:buFont typeface="Wingdings" panose="05000000000000000000" pitchFamily="2" charset="2"/>
              <a:buChar char="Ø"/>
            </a:pPr>
            <a:r>
              <a:rPr kumimoji="0" lang="en-US" sz="2800" b="0" i="0" u="none" strike="noStrike" kern="1200" cap="none" spc="0" normalizeH="0" baseline="0" noProof="0">
                <a:ln>
                  <a:noFill/>
                </a:ln>
                <a:solidFill>
                  <a:schemeClr val="tx1"/>
                </a:solidFill>
                <a:uLnTx/>
                <a:uFillTx/>
                <a:latin typeface="Times New Roman" pitchFamily="18" charset="0"/>
                <a:ea typeface="Tahoma" pitchFamily="34" charset="0"/>
                <a:cs typeface="Times New Roman" pitchFamily="18" charset="0"/>
              </a:rPr>
              <a:t>Output:</a:t>
            </a:r>
          </a:p>
        </p:txBody>
      </p:sp>
    </p:spTree>
    <p:extLst>
      <p:ext uri="{BB962C8B-B14F-4D97-AF65-F5344CB8AC3E}">
        <p14:creationId xmlns:p14="http://schemas.microsoft.com/office/powerpoint/2010/main" val="399930526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a:t>Contd…</a:t>
            </a:r>
            <a:br>
              <a:rPr lang="en-US" b="1"/>
            </a:br>
            <a:r>
              <a:rPr lang="en-US" b="1"/>
              <a:t> </a:t>
            </a:r>
            <a:br>
              <a:rPr lang="en-US" b="1"/>
            </a:br>
            <a:endParaRPr lang="en-US" dirty="0"/>
          </a:p>
        </p:txBody>
      </p:sp>
      <p:sp>
        <p:nvSpPr>
          <p:cNvPr id="8" name="TextBox 7"/>
          <p:cNvSpPr txBox="1"/>
          <p:nvPr/>
        </p:nvSpPr>
        <p:spPr>
          <a:xfrm>
            <a:off x="641838" y="1143000"/>
            <a:ext cx="1732085" cy="369332"/>
          </a:xfrm>
          <a:prstGeom prst="rect">
            <a:avLst/>
          </a:prstGeom>
          <a:noFill/>
        </p:spPr>
        <p:txBody>
          <a:bodyPr wrap="square" rtlCol="0">
            <a:spAutoFit/>
          </a:bodyPr>
          <a:lstStyle/>
          <a:p>
            <a:endParaRPr lang="en-US"/>
          </a:p>
        </p:txBody>
      </p:sp>
      <p:pic>
        <p:nvPicPr>
          <p:cNvPr id="10" name="Content Placeholder 9"/>
          <p:cNvPicPr>
            <a:picLocks noGrp="1"/>
          </p:cNvPicPr>
          <p:nvPr>
            <p:ph idx="1"/>
          </p:nvPr>
        </p:nvPicPr>
        <p:blipFill>
          <a:blip r:embed="rId2" cstate="print">
            <a:extLst>
              <a:ext uri="{28A0092B-C50C-407E-A947-70E740481C1C}">
                <a14:useLocalDpi xmlns:a14="http://schemas.microsoft.com/office/drawing/2010/main" val="0"/>
              </a:ext>
            </a:extLst>
          </a:blip>
          <a:stretch>
            <a:fillRect/>
          </a:stretch>
        </p:blipFill>
        <p:spPr>
          <a:xfrm>
            <a:off x="614652" y="1662802"/>
            <a:ext cx="10217471" cy="4553360"/>
          </a:xfrm>
          <a:prstGeom prst="rect">
            <a:avLst/>
          </a:prstGeom>
        </p:spPr>
      </p:pic>
      <p:sp>
        <p:nvSpPr>
          <p:cNvPr id="6" name="Content Placeholder 6"/>
          <p:cNvSpPr txBox="1">
            <a:spLocks/>
          </p:cNvSpPr>
          <p:nvPr/>
        </p:nvSpPr>
        <p:spPr>
          <a:xfrm>
            <a:off x="199505" y="1097279"/>
            <a:ext cx="11779135" cy="5394960"/>
          </a:xfrm>
          <a:prstGeom prst="rect">
            <a:avLst/>
          </a:prstGeom>
        </p:spPr>
        <p:txBody>
          <a:bodyPr vert="horz" lIns="91440" tIns="45720" rIns="91440" bIns="45720" rtlCol="0">
            <a:normAutofit/>
          </a:bodyPr>
          <a:lstStyle/>
          <a:p>
            <a:pPr marL="228600" lvl="0" indent="-228600">
              <a:lnSpc>
                <a:spcPct val="90000"/>
              </a:lnSpc>
              <a:spcBef>
                <a:spcPts val="1000"/>
              </a:spcBef>
              <a:buFont typeface="Wingdings" panose="05000000000000000000" pitchFamily="2" charset="2"/>
              <a:buChar char="Ø"/>
            </a:pPr>
            <a:r>
              <a:rPr lang="en-US" sz="2800">
                <a:latin typeface="Times New Roman" pitchFamily="18" charset="0"/>
                <a:cs typeface="Times New Roman" pitchFamily="18" charset="0"/>
              </a:rPr>
              <a:t>Command for fetching news by terms.</a:t>
            </a:r>
            <a:endParaRPr kumimoji="0" lang="en-US" sz="2800" b="0" i="0" u="none" strike="noStrike" kern="1200" cap="none" spc="0" normalizeH="0" baseline="0" noProof="0">
              <a:ln>
                <a:noFill/>
              </a:ln>
              <a:solidFill>
                <a:schemeClr val="tx1"/>
              </a:solidFill>
              <a:uLnTx/>
              <a:uFillTx/>
              <a:latin typeface="Times New Roman" pitchFamily="18" charset="0"/>
              <a:ea typeface="Tahoma" pitchFamily="34" charset="0"/>
              <a:cs typeface="Times New Roman" pitchFamily="18" charset="0"/>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a:t>Contd…</a:t>
            </a:r>
            <a:br>
              <a:rPr lang="en-US" b="1"/>
            </a:br>
            <a:r>
              <a:rPr lang="en-US" b="1"/>
              <a:t> </a:t>
            </a:r>
            <a:br>
              <a:rPr lang="en-US" b="1"/>
            </a:br>
            <a:endParaRPr lang="en-US" dirty="0"/>
          </a:p>
        </p:txBody>
      </p:sp>
      <p:sp>
        <p:nvSpPr>
          <p:cNvPr id="8" name="TextBox 7"/>
          <p:cNvSpPr txBox="1"/>
          <p:nvPr/>
        </p:nvSpPr>
        <p:spPr>
          <a:xfrm>
            <a:off x="641838" y="1143000"/>
            <a:ext cx="1732085" cy="369332"/>
          </a:xfrm>
          <a:prstGeom prst="rect">
            <a:avLst/>
          </a:prstGeom>
          <a:noFill/>
        </p:spPr>
        <p:txBody>
          <a:bodyPr wrap="square" rtlCol="0">
            <a:spAutoFit/>
          </a:bodyPr>
          <a:lstStyle/>
          <a:p>
            <a:endParaRPr lang="en-US"/>
          </a:p>
        </p:txBody>
      </p:sp>
      <p:pic>
        <p:nvPicPr>
          <p:cNvPr id="15" name="Picture 14"/>
          <p:cNvPicPr/>
          <p:nvPr/>
        </p:nvPicPr>
        <p:blipFill>
          <a:blip r:embed="rId2" cstate="print">
            <a:extLst>
              <a:ext uri="{28A0092B-C50C-407E-A947-70E740481C1C}">
                <a14:useLocalDpi xmlns:a14="http://schemas.microsoft.com/office/drawing/2010/main" val="0"/>
              </a:ext>
            </a:extLst>
          </a:blip>
          <a:stretch>
            <a:fillRect/>
          </a:stretch>
        </p:blipFill>
        <p:spPr>
          <a:xfrm>
            <a:off x="624252" y="1601386"/>
            <a:ext cx="10049609" cy="4693905"/>
          </a:xfrm>
          <a:prstGeom prst="rect">
            <a:avLst/>
          </a:prstGeom>
        </p:spPr>
      </p:pic>
      <p:sp>
        <p:nvSpPr>
          <p:cNvPr id="6" name="Content Placeholder 6"/>
          <p:cNvSpPr txBox="1">
            <a:spLocks/>
          </p:cNvSpPr>
          <p:nvPr/>
        </p:nvSpPr>
        <p:spPr>
          <a:xfrm>
            <a:off x="199505" y="1097279"/>
            <a:ext cx="11779135" cy="5394960"/>
          </a:xfrm>
          <a:prstGeom prst="rect">
            <a:avLst/>
          </a:prstGeom>
        </p:spPr>
        <p:txBody>
          <a:bodyPr vert="horz" lIns="91440" tIns="45720" rIns="91440" bIns="45720" rtlCol="0">
            <a:normAutofit/>
          </a:bodyPr>
          <a:lstStyle/>
          <a:p>
            <a:pPr marL="228600" lvl="0" indent="-228600" algn="just">
              <a:lnSpc>
                <a:spcPct val="90000"/>
              </a:lnSpc>
              <a:spcBef>
                <a:spcPts val="1000"/>
              </a:spcBef>
              <a:buFont typeface="Wingdings" panose="05000000000000000000" pitchFamily="2" charset="2"/>
              <a:buChar char="Ø"/>
            </a:pPr>
            <a:r>
              <a:rPr kumimoji="0" lang="en-US" sz="2800" b="0" i="0" u="none" strike="noStrike" kern="1200" cap="none" spc="0" normalizeH="0" baseline="0" noProof="0">
                <a:ln>
                  <a:noFill/>
                </a:ln>
                <a:solidFill>
                  <a:schemeClr val="tx1"/>
                </a:solidFill>
                <a:uLnTx/>
                <a:uFillTx/>
                <a:latin typeface="Times New Roman" pitchFamily="18" charset="0"/>
                <a:ea typeface="Tahoma" pitchFamily="34" charset="0"/>
                <a:cs typeface="Times New Roman" pitchFamily="18" charset="0"/>
              </a:rPr>
              <a:t>Output:</a:t>
            </a:r>
          </a:p>
        </p:txBody>
      </p:sp>
    </p:spTree>
    <p:extLst>
      <p:ext uri="{BB962C8B-B14F-4D97-AF65-F5344CB8AC3E}">
        <p14:creationId xmlns:p14="http://schemas.microsoft.com/office/powerpoint/2010/main" val="238151273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a:t>Contd…</a:t>
            </a:r>
            <a:br>
              <a:rPr lang="en-US" b="1" dirty="0"/>
            </a:br>
            <a:r>
              <a:rPr lang="en-US" b="1" dirty="0"/>
              <a:t> </a:t>
            </a:r>
            <a:br>
              <a:rPr lang="en-US" b="1" dirty="0"/>
            </a:br>
            <a:endParaRPr lang="en-US" dirty="0"/>
          </a:p>
        </p:txBody>
      </p:sp>
      <p:sp>
        <p:nvSpPr>
          <p:cNvPr id="17" name="Content Placeholder 16"/>
          <p:cNvSpPr>
            <a:spLocks noGrp="1"/>
          </p:cNvSpPr>
          <p:nvPr>
            <p:ph idx="1"/>
          </p:nvPr>
        </p:nvSpPr>
        <p:spPr/>
        <p:txBody>
          <a:bodyPr/>
          <a:lstStyle/>
          <a:p>
            <a:pPr>
              <a:buNone/>
            </a:pPr>
            <a:r>
              <a:rPr lang="en-US" dirty="0"/>
              <a:t>   </a:t>
            </a:r>
          </a:p>
        </p:txBody>
      </p:sp>
      <p:pic>
        <p:nvPicPr>
          <p:cNvPr id="18" name="Picture 17"/>
          <p:cNvPicPr/>
          <p:nvPr/>
        </p:nvPicPr>
        <p:blipFill>
          <a:blip r:embed="rId2" cstate="print">
            <a:extLst>
              <a:ext uri="{28A0092B-C50C-407E-A947-70E740481C1C}">
                <a14:useLocalDpi xmlns:a14="http://schemas.microsoft.com/office/drawing/2010/main" val="0"/>
              </a:ext>
            </a:extLst>
          </a:blip>
          <a:stretch>
            <a:fillRect/>
          </a:stretch>
        </p:blipFill>
        <p:spPr>
          <a:xfrm>
            <a:off x="501163" y="1802423"/>
            <a:ext cx="10670420" cy="4624753"/>
          </a:xfrm>
          <a:prstGeom prst="rect">
            <a:avLst/>
          </a:prstGeom>
        </p:spPr>
      </p:pic>
      <p:sp>
        <p:nvSpPr>
          <p:cNvPr id="12" name="Content Placeholder 6"/>
          <p:cNvSpPr txBox="1">
            <a:spLocks/>
          </p:cNvSpPr>
          <p:nvPr/>
        </p:nvSpPr>
        <p:spPr>
          <a:xfrm>
            <a:off x="211015" y="1116623"/>
            <a:ext cx="11920025" cy="5528016"/>
          </a:xfrm>
          <a:prstGeom prst="rect">
            <a:avLst/>
          </a:prstGeom>
        </p:spPr>
        <p:txBody>
          <a:bodyPr vert="horz" lIns="91440" tIns="45720" rIns="91440" bIns="45720" rtlCol="0">
            <a:normAutofit/>
          </a:bodyPr>
          <a:lstStyle/>
          <a:p>
            <a:pPr marL="228600" lvl="0" indent="-228600">
              <a:lnSpc>
                <a:spcPct val="90000"/>
              </a:lnSpc>
              <a:spcBef>
                <a:spcPts val="1000"/>
              </a:spcBef>
              <a:buFont typeface="Wingdings" panose="05000000000000000000" pitchFamily="2" charset="2"/>
              <a:buChar char="Ø"/>
            </a:pPr>
            <a:r>
              <a:rPr lang="en-US" sz="2800">
                <a:latin typeface="Times New Roman" pitchFamily="18" charset="0"/>
                <a:cs typeface="Times New Roman" pitchFamily="18" charset="0"/>
              </a:rPr>
              <a:t>Command for fetching news from source. </a:t>
            </a:r>
            <a:br>
              <a:rPr lang="en-US" sz="2800" b="1"/>
            </a:br>
            <a:endParaRPr kumimoji="0" lang="en-US" sz="2800" b="0" i="0" u="none" strike="noStrike" kern="1200" cap="none" spc="0" normalizeH="0" baseline="0" noProof="0">
              <a:ln>
                <a:noFill/>
              </a:ln>
              <a:solidFill>
                <a:schemeClr val="tx1"/>
              </a:solidFill>
              <a:uLnTx/>
              <a:uFillTx/>
              <a:latin typeface="Times New Roman" pitchFamily="18" charset="0"/>
              <a:ea typeface="Tahoma" pitchFamily="34" charset="0"/>
              <a:cs typeface="Times New Roman" pitchFamily="18" charset="0"/>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a:t>Contd…</a:t>
            </a:r>
            <a:br>
              <a:rPr lang="en-US" b="1" dirty="0"/>
            </a:br>
            <a:r>
              <a:rPr lang="en-US" b="1" dirty="0"/>
              <a:t> </a:t>
            </a:r>
            <a:br>
              <a:rPr lang="en-US" b="1" dirty="0"/>
            </a:br>
            <a:endParaRPr lang="en-US" dirty="0"/>
          </a:p>
        </p:txBody>
      </p:sp>
      <p:sp>
        <p:nvSpPr>
          <p:cNvPr id="17" name="Content Placeholder 16"/>
          <p:cNvSpPr>
            <a:spLocks noGrp="1"/>
          </p:cNvSpPr>
          <p:nvPr>
            <p:ph idx="1"/>
          </p:nvPr>
        </p:nvSpPr>
        <p:spPr/>
        <p:txBody>
          <a:bodyPr/>
          <a:lstStyle/>
          <a:p>
            <a:pPr>
              <a:buNone/>
            </a:pPr>
            <a:r>
              <a:rPr lang="en-US" dirty="0"/>
              <a:t>   </a:t>
            </a:r>
          </a:p>
        </p:txBody>
      </p:sp>
      <p:sp>
        <p:nvSpPr>
          <p:cNvPr id="12" name="Content Placeholder 6"/>
          <p:cNvSpPr txBox="1">
            <a:spLocks/>
          </p:cNvSpPr>
          <p:nvPr/>
        </p:nvSpPr>
        <p:spPr>
          <a:xfrm>
            <a:off x="211015" y="1116623"/>
            <a:ext cx="11920025" cy="5528016"/>
          </a:xfrm>
          <a:prstGeom prst="rect">
            <a:avLst/>
          </a:prstGeom>
        </p:spPr>
        <p:txBody>
          <a:bodyPr vert="horz" lIns="91440" tIns="45720" rIns="91440" bIns="45720" rtlCol="0">
            <a:normAutofit/>
          </a:bodyPr>
          <a:lstStyle/>
          <a:p>
            <a:pPr marL="228600" lvl="0" indent="-228600">
              <a:lnSpc>
                <a:spcPct val="90000"/>
              </a:lnSpc>
              <a:spcBef>
                <a:spcPts val="1000"/>
              </a:spcBef>
              <a:buFont typeface="Wingdings" panose="05000000000000000000" pitchFamily="2" charset="2"/>
              <a:buChar char="Ø"/>
            </a:pPr>
            <a:r>
              <a:rPr lang="en-US" sz="2800">
                <a:latin typeface="Times New Roman" pitchFamily="18" charset="0"/>
                <a:cs typeface="Times New Roman" pitchFamily="18" charset="0"/>
              </a:rPr>
              <a:t>Output: </a:t>
            </a:r>
            <a:br>
              <a:rPr lang="en-US" sz="2800" b="1"/>
            </a:br>
            <a:endParaRPr kumimoji="0" lang="en-US" sz="2800" b="0" i="0" u="none" strike="noStrike" kern="1200" cap="none" spc="0" normalizeH="0" baseline="0" noProof="0">
              <a:ln>
                <a:noFill/>
              </a:ln>
              <a:solidFill>
                <a:schemeClr val="tx1"/>
              </a:solidFill>
              <a:uLnTx/>
              <a:uFillTx/>
              <a:latin typeface="Times New Roman" pitchFamily="18" charset="0"/>
              <a:ea typeface="Tahoma" pitchFamily="34" charset="0"/>
              <a:cs typeface="Times New Roman" pitchFamily="18" charset="0"/>
            </a:endParaRPr>
          </a:p>
        </p:txBody>
      </p:sp>
      <p:pic>
        <p:nvPicPr>
          <p:cNvPr id="6" name="Picture 5"/>
          <p:cNvPicPr/>
          <p:nvPr/>
        </p:nvPicPr>
        <p:blipFill>
          <a:blip r:embed="rId2" cstate="print">
            <a:extLst>
              <a:ext uri="{28A0092B-C50C-407E-A947-70E740481C1C}">
                <a14:useLocalDpi xmlns:a14="http://schemas.microsoft.com/office/drawing/2010/main" val="0"/>
              </a:ext>
            </a:extLst>
          </a:blip>
          <a:stretch>
            <a:fillRect/>
          </a:stretch>
        </p:blipFill>
        <p:spPr>
          <a:xfrm>
            <a:off x="594579" y="1594924"/>
            <a:ext cx="10140829" cy="4691575"/>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a:t>Contd… </a:t>
            </a:r>
            <a:br>
              <a:rPr lang="en-US" b="1"/>
            </a:br>
            <a:r>
              <a:rPr lang="en-US" b="1"/>
              <a:t> </a:t>
            </a:r>
            <a:br>
              <a:rPr lang="en-US" b="1"/>
            </a:br>
            <a:endParaRPr lang="en-US" dirty="0"/>
          </a:p>
        </p:txBody>
      </p:sp>
      <p:sp>
        <p:nvSpPr>
          <p:cNvPr id="8" name="TextBox 7"/>
          <p:cNvSpPr txBox="1"/>
          <p:nvPr/>
        </p:nvSpPr>
        <p:spPr>
          <a:xfrm>
            <a:off x="641838" y="1143000"/>
            <a:ext cx="1732085" cy="369332"/>
          </a:xfrm>
          <a:prstGeom prst="rect">
            <a:avLst/>
          </a:prstGeom>
          <a:noFill/>
        </p:spPr>
        <p:txBody>
          <a:bodyPr wrap="square" rtlCol="0">
            <a:spAutoFit/>
          </a:bodyPr>
          <a:lstStyle/>
          <a:p>
            <a:endParaRPr lang="en-US"/>
          </a:p>
        </p:txBody>
      </p:sp>
      <p:pic>
        <p:nvPicPr>
          <p:cNvPr id="9" name="Picture 8"/>
          <p:cNvPicPr/>
          <p:nvPr/>
        </p:nvPicPr>
        <p:blipFill>
          <a:blip r:embed="rId2" cstate="print">
            <a:extLst>
              <a:ext uri="{28A0092B-C50C-407E-A947-70E740481C1C}">
                <a14:useLocalDpi xmlns:a14="http://schemas.microsoft.com/office/drawing/2010/main" val="0"/>
              </a:ext>
            </a:extLst>
          </a:blip>
          <a:stretch>
            <a:fillRect/>
          </a:stretch>
        </p:blipFill>
        <p:spPr>
          <a:xfrm>
            <a:off x="695324" y="1566496"/>
            <a:ext cx="10084046" cy="4746381"/>
          </a:xfrm>
          <a:prstGeom prst="rect">
            <a:avLst/>
          </a:prstGeom>
        </p:spPr>
      </p:pic>
      <p:sp>
        <p:nvSpPr>
          <p:cNvPr id="10" name="Content Placeholder 16"/>
          <p:cNvSpPr>
            <a:spLocks noGrp="1"/>
          </p:cNvSpPr>
          <p:nvPr>
            <p:ph idx="1"/>
          </p:nvPr>
        </p:nvSpPr>
        <p:spPr>
          <a:xfrm>
            <a:off x="199505" y="1097279"/>
            <a:ext cx="11779135" cy="5394960"/>
          </a:xfrm>
        </p:spPr>
        <p:txBody>
          <a:bodyPr/>
          <a:lstStyle/>
          <a:p>
            <a:pPr algn="l"/>
            <a:r>
              <a:rPr lang="en-US"/>
              <a:t> Command for opening an article using number.</a:t>
            </a:r>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Contents</a:t>
            </a:r>
          </a:p>
        </p:txBody>
      </p:sp>
      <p:sp>
        <p:nvSpPr>
          <p:cNvPr id="3" name="Content Placeholder 2"/>
          <p:cNvSpPr>
            <a:spLocks noGrp="1"/>
          </p:cNvSpPr>
          <p:nvPr>
            <p:ph idx="1"/>
          </p:nvPr>
        </p:nvSpPr>
        <p:spPr>
          <a:xfrm>
            <a:off x="199390" y="1051560"/>
            <a:ext cx="11779250" cy="5440680"/>
          </a:xfrm>
        </p:spPr>
        <p:txBody>
          <a:bodyPr>
            <a:normAutofit fontScale="82500" lnSpcReduction="20000"/>
          </a:bodyPr>
          <a:lstStyle/>
          <a:p>
            <a:pPr>
              <a:buFont typeface="Arial" pitchFamily="34" charset="0"/>
              <a:buChar char="•"/>
            </a:pPr>
            <a:r>
              <a:rPr lang="en-US" sz="2665"/>
              <a:t>Introduction</a:t>
            </a:r>
          </a:p>
          <a:p>
            <a:pPr>
              <a:buFont typeface="Arial" pitchFamily="34" charset="0"/>
              <a:buChar char="•"/>
            </a:pPr>
            <a:r>
              <a:rPr lang="en-US" sz="2665">
                <a:sym typeface="+mn-ea"/>
              </a:rPr>
              <a:t>Literature Survey</a:t>
            </a:r>
            <a:endParaRPr lang="en-US" sz="2665" dirty="0"/>
          </a:p>
          <a:p>
            <a:pPr>
              <a:buFont typeface="Arial" pitchFamily="34" charset="0"/>
              <a:buChar char="•"/>
            </a:pPr>
            <a:r>
              <a:rPr lang="en-US" sz="2665" dirty="0"/>
              <a:t>Existing System</a:t>
            </a:r>
          </a:p>
          <a:p>
            <a:pPr>
              <a:buFont typeface="Arial" pitchFamily="34" charset="0"/>
              <a:buChar char="•"/>
            </a:pPr>
            <a:r>
              <a:rPr lang="en-US" sz="2665" dirty="0"/>
              <a:t>Proposed System</a:t>
            </a:r>
          </a:p>
          <a:p>
            <a:pPr>
              <a:buFont typeface="Arial" pitchFamily="34" charset="0"/>
              <a:buChar char="•"/>
            </a:pPr>
            <a:r>
              <a:rPr lang="en-US" sz="2665">
                <a:sym typeface="+mn-ea"/>
              </a:rPr>
              <a:t>Problem Definition</a:t>
            </a:r>
            <a:endParaRPr lang="en-US" sz="2665" dirty="0">
              <a:sym typeface="+mn-ea"/>
            </a:endParaRPr>
          </a:p>
          <a:p>
            <a:pPr>
              <a:buFont typeface="Arial" pitchFamily="34" charset="0"/>
              <a:buChar char="•"/>
            </a:pPr>
            <a:r>
              <a:rPr lang="en-IN" sz="2665"/>
              <a:t>Requirements</a:t>
            </a:r>
          </a:p>
          <a:p>
            <a:pPr>
              <a:buFont typeface="Arial" pitchFamily="34" charset="0"/>
              <a:buChar char="•"/>
            </a:pPr>
            <a:r>
              <a:rPr lang="en-IN" sz="2665"/>
              <a:t>Architecture</a:t>
            </a:r>
            <a:endParaRPr lang="en-IN" sz="2665" dirty="0"/>
          </a:p>
          <a:p>
            <a:pPr>
              <a:buFont typeface="Arial" pitchFamily="34" charset="0"/>
              <a:buChar char="•"/>
            </a:pPr>
            <a:r>
              <a:rPr lang="en-IN" altLang="en-US" sz="2665" dirty="0"/>
              <a:t>UML Diagrams</a:t>
            </a:r>
          </a:p>
          <a:p>
            <a:pPr>
              <a:buFont typeface="Arial" pitchFamily="34" charset="0"/>
              <a:buChar char="•"/>
            </a:pPr>
            <a:r>
              <a:rPr lang="en-IN" altLang="en-US" sz="2665"/>
              <a:t>Structure of the Project</a:t>
            </a:r>
            <a:endParaRPr lang="en-IN" altLang="en-US" sz="2665" dirty="0"/>
          </a:p>
          <a:p>
            <a:pPr>
              <a:buFont typeface="Arial" pitchFamily="34" charset="0"/>
              <a:buChar char="•"/>
            </a:pPr>
            <a:r>
              <a:rPr lang="en-IN" altLang="en-US" sz="2665"/>
              <a:t>Implementation</a:t>
            </a:r>
          </a:p>
          <a:p>
            <a:pPr>
              <a:buFont typeface="Arial" pitchFamily="34" charset="0"/>
              <a:buChar char="•"/>
            </a:pPr>
            <a:r>
              <a:rPr lang="en-IN" altLang="en-US" sz="2665"/>
              <a:t>Sample Code</a:t>
            </a:r>
          </a:p>
          <a:p>
            <a:pPr>
              <a:buFont typeface="Arial" pitchFamily="34" charset="0"/>
              <a:buChar char="•"/>
            </a:pPr>
            <a:r>
              <a:rPr lang="en-IN" altLang="en-US" sz="2665"/>
              <a:t>Screenshots</a:t>
            </a:r>
          </a:p>
          <a:p>
            <a:pPr>
              <a:buFont typeface="Arial" pitchFamily="34" charset="0"/>
              <a:buChar char="•"/>
            </a:pPr>
            <a:r>
              <a:rPr lang="en-IN" altLang="en-US" sz="2665"/>
              <a:t>Conclusion</a:t>
            </a:r>
            <a:endParaRPr lang="en-IN" altLang="en-US" sz="2665" dirty="0"/>
          </a:p>
          <a:p>
            <a:pPr>
              <a:buFont typeface="Arial" pitchFamily="34" charset="0"/>
              <a:buChar char="•"/>
            </a:pPr>
            <a:r>
              <a:rPr lang="en-US" sz="2665" dirty="0"/>
              <a:t>References</a:t>
            </a:r>
          </a:p>
          <a:p>
            <a:pPr>
              <a:buFont typeface="Arial" pitchFamily="34" charset="0"/>
              <a:buChar char="•"/>
            </a:pPr>
            <a:endParaRPr lang="en-US" sz="2665" dirty="0"/>
          </a:p>
        </p:txBody>
      </p:sp>
    </p:spTree>
    <p:extLst>
      <p:ext uri="{BB962C8B-B14F-4D97-AF65-F5344CB8AC3E}">
        <p14:creationId xmlns:p14="http://schemas.microsoft.com/office/powerpoint/2010/main" val="212129714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a:t>Contd… </a:t>
            </a:r>
            <a:br>
              <a:rPr lang="en-US" b="1"/>
            </a:br>
            <a:r>
              <a:rPr lang="en-US" b="1"/>
              <a:t> </a:t>
            </a:r>
            <a:br>
              <a:rPr lang="en-US" b="1"/>
            </a:br>
            <a:endParaRPr lang="en-US" dirty="0"/>
          </a:p>
        </p:txBody>
      </p:sp>
      <p:sp>
        <p:nvSpPr>
          <p:cNvPr id="8" name="TextBox 7"/>
          <p:cNvSpPr txBox="1"/>
          <p:nvPr/>
        </p:nvSpPr>
        <p:spPr>
          <a:xfrm>
            <a:off x="641838" y="1143000"/>
            <a:ext cx="1732085" cy="369332"/>
          </a:xfrm>
          <a:prstGeom prst="rect">
            <a:avLst/>
          </a:prstGeom>
          <a:noFill/>
        </p:spPr>
        <p:txBody>
          <a:bodyPr wrap="square" rtlCol="0">
            <a:spAutoFit/>
          </a:bodyPr>
          <a:lstStyle/>
          <a:p>
            <a:endParaRPr lang="en-US"/>
          </a:p>
        </p:txBody>
      </p:sp>
      <p:pic>
        <p:nvPicPr>
          <p:cNvPr id="10" name="Picture 9"/>
          <p:cNvPicPr/>
          <p:nvPr/>
        </p:nvPicPr>
        <p:blipFill>
          <a:blip r:embed="rId2" cstate="print">
            <a:extLst>
              <a:ext uri="{28A0092B-C50C-407E-A947-70E740481C1C}">
                <a14:useLocalDpi xmlns:a14="http://schemas.microsoft.com/office/drawing/2010/main" val="0"/>
              </a:ext>
            </a:extLst>
          </a:blip>
          <a:stretch>
            <a:fillRect/>
          </a:stretch>
        </p:blipFill>
        <p:spPr>
          <a:xfrm>
            <a:off x="736260" y="1596400"/>
            <a:ext cx="9867263" cy="4663928"/>
          </a:xfrm>
          <a:prstGeom prst="rect">
            <a:avLst/>
          </a:prstGeom>
        </p:spPr>
      </p:pic>
      <p:sp>
        <p:nvSpPr>
          <p:cNvPr id="6" name="Content Placeholder 16"/>
          <p:cNvSpPr>
            <a:spLocks noGrp="1"/>
          </p:cNvSpPr>
          <p:nvPr>
            <p:ph idx="1"/>
          </p:nvPr>
        </p:nvSpPr>
        <p:spPr>
          <a:xfrm>
            <a:off x="199505" y="1097279"/>
            <a:ext cx="11779135" cy="5394960"/>
          </a:xfrm>
        </p:spPr>
        <p:txBody>
          <a:bodyPr/>
          <a:lstStyle/>
          <a:p>
            <a:pPr algn="l"/>
            <a:r>
              <a:rPr lang="en-US"/>
              <a:t> Output:</a:t>
            </a:r>
            <a:endParaRPr lang="en-US" dirty="0"/>
          </a:p>
        </p:txBody>
      </p:sp>
    </p:spTree>
    <p:extLst>
      <p:ext uri="{BB962C8B-B14F-4D97-AF65-F5344CB8AC3E}">
        <p14:creationId xmlns:p14="http://schemas.microsoft.com/office/powerpoint/2010/main" val="105616316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a:t>Contd… </a:t>
            </a:r>
            <a:br>
              <a:rPr lang="en-US"/>
            </a:br>
            <a:r>
              <a:rPr lang="en-US" b="1"/>
              <a:t> </a:t>
            </a:r>
            <a:br>
              <a:rPr lang="en-US" b="1"/>
            </a:br>
            <a:endParaRPr lang="en-US" dirty="0"/>
          </a:p>
        </p:txBody>
      </p:sp>
      <p:sp>
        <p:nvSpPr>
          <p:cNvPr id="8" name="TextBox 7"/>
          <p:cNvSpPr txBox="1"/>
          <p:nvPr/>
        </p:nvSpPr>
        <p:spPr>
          <a:xfrm>
            <a:off x="641838" y="1143000"/>
            <a:ext cx="1732085" cy="369332"/>
          </a:xfrm>
          <a:prstGeom prst="rect">
            <a:avLst/>
          </a:prstGeom>
          <a:noFill/>
        </p:spPr>
        <p:txBody>
          <a:bodyPr wrap="square" rtlCol="0">
            <a:spAutoFit/>
          </a:bodyPr>
          <a:lstStyle/>
          <a:p>
            <a:endParaRPr lang="en-US"/>
          </a:p>
        </p:txBody>
      </p:sp>
      <p:sp>
        <p:nvSpPr>
          <p:cNvPr id="26" name="TextBox 25"/>
          <p:cNvSpPr txBox="1"/>
          <p:nvPr/>
        </p:nvSpPr>
        <p:spPr>
          <a:xfrm>
            <a:off x="1450730" y="5064369"/>
            <a:ext cx="8880232" cy="369332"/>
          </a:xfrm>
          <a:prstGeom prst="rect">
            <a:avLst/>
          </a:prstGeom>
          <a:noFill/>
        </p:spPr>
        <p:txBody>
          <a:bodyPr wrap="square" rtlCol="0">
            <a:spAutoFit/>
          </a:bodyPr>
          <a:lstStyle/>
          <a:p>
            <a:pPr>
              <a:buFont typeface="Wingdings" pitchFamily="2" charset="2"/>
              <a:buChar char="Ø"/>
            </a:pPr>
            <a:endParaRPr lang="en-US">
              <a:latin typeface="Times New Roman" pitchFamily="18" charset="0"/>
              <a:cs typeface="Times New Roman" pitchFamily="18" charset="0"/>
            </a:endParaRPr>
          </a:p>
        </p:txBody>
      </p:sp>
      <p:sp>
        <p:nvSpPr>
          <p:cNvPr id="10" name="Content Placeholder 6"/>
          <p:cNvSpPr txBox="1">
            <a:spLocks/>
          </p:cNvSpPr>
          <p:nvPr/>
        </p:nvSpPr>
        <p:spPr>
          <a:xfrm>
            <a:off x="199505" y="1097279"/>
            <a:ext cx="11779135" cy="5394960"/>
          </a:xfrm>
          <a:prstGeom prst="rect">
            <a:avLst/>
          </a:prstGeom>
        </p:spPr>
        <p:txBody>
          <a:bodyPr vert="horz" lIns="91440" tIns="45720" rIns="91440" bIns="45720" rtlCol="0">
            <a:normAutofit/>
          </a:bodyPr>
          <a:lstStyle/>
          <a:p>
            <a:pPr marL="228600" lvl="0" indent="-228600" algn="just">
              <a:lnSpc>
                <a:spcPct val="90000"/>
              </a:lnSpc>
              <a:spcBef>
                <a:spcPts val="1000"/>
              </a:spcBef>
            </a:pPr>
            <a:endParaRPr kumimoji="0" lang="en-US" sz="2800" b="0" i="0" u="none" strike="noStrike" kern="1200" cap="none" spc="0" normalizeH="0" baseline="0" noProof="0">
              <a:ln>
                <a:noFill/>
              </a:ln>
              <a:solidFill>
                <a:schemeClr val="tx1"/>
              </a:solidFill>
              <a:uLnTx/>
              <a:uFillTx/>
              <a:latin typeface="Times New Roman" pitchFamily="18" charset="0"/>
              <a:ea typeface="Tahoma" pitchFamily="34" charset="0"/>
              <a:cs typeface="Times New Roman" pitchFamily="18" charset="0"/>
            </a:endParaRPr>
          </a:p>
        </p:txBody>
      </p:sp>
      <p:sp>
        <p:nvSpPr>
          <p:cNvPr id="11" name="Content Placeholder 16"/>
          <p:cNvSpPr txBox="1">
            <a:spLocks/>
          </p:cNvSpPr>
          <p:nvPr/>
        </p:nvSpPr>
        <p:spPr>
          <a:xfrm>
            <a:off x="351905" y="1249679"/>
            <a:ext cx="11779135" cy="5394960"/>
          </a:xfrm>
          <a:prstGeom prst="rect">
            <a:avLst/>
          </a:prstGeom>
        </p:spPr>
        <p:txBody>
          <a:bodyPr vert="horz" lIns="91440" tIns="45720" rIns="91440" bIns="45720" rtlCol="0">
            <a:normAutofit/>
          </a:bodyPr>
          <a:lstStyle/>
          <a:p>
            <a:pPr marL="228600" indent="-228600">
              <a:lnSpc>
                <a:spcPct val="90000"/>
              </a:lnSpc>
              <a:spcBef>
                <a:spcPts val="1000"/>
              </a:spcBef>
              <a:buFont typeface="Wingdings" panose="05000000000000000000" pitchFamily="2" charset="2"/>
              <a:buChar char="Ø"/>
            </a:pPr>
            <a:r>
              <a:rPr lang="en-US" sz="2800">
                <a:latin typeface="Times New Roman"/>
                <a:ea typeface="Times New Roman"/>
              </a:rPr>
              <a:t>Command for going back.</a:t>
            </a:r>
          </a:p>
          <a:p>
            <a:pPr marL="228600" indent="-228600">
              <a:lnSpc>
                <a:spcPct val="90000"/>
              </a:lnSpc>
              <a:spcBef>
                <a:spcPts val="1000"/>
              </a:spcBef>
              <a:buFont typeface="Wingdings" panose="05000000000000000000" pitchFamily="2" charset="2"/>
              <a:buChar char="Ø"/>
            </a:pPr>
            <a:r>
              <a:rPr lang="en-US" sz="2800">
                <a:latin typeface="Times New Roman"/>
                <a:ea typeface="Times New Roman"/>
              </a:rPr>
              <a:t>Blue colour bar highlight the article when voice assistant reads it.</a:t>
            </a:r>
          </a:p>
          <a:p>
            <a:pPr marL="228600" indent="-228600">
              <a:lnSpc>
                <a:spcPct val="90000"/>
              </a:lnSpc>
              <a:spcBef>
                <a:spcPts val="1000"/>
              </a:spcBef>
              <a:buFont typeface="Wingdings" panose="05000000000000000000" pitchFamily="2" charset="2"/>
              <a:buChar char="Ø"/>
            </a:pPr>
            <a:endParaRPr lang="en-US" sz="2800">
              <a:latin typeface="Times New Roman"/>
              <a:ea typeface="Times New Roman"/>
            </a:endParaRPr>
          </a:p>
          <a:p>
            <a:pPr marL="228600" indent="-228600">
              <a:lnSpc>
                <a:spcPct val="90000"/>
              </a:lnSpc>
              <a:spcBef>
                <a:spcPts val="1000"/>
              </a:spcBef>
              <a:buFont typeface="Wingdings" panose="05000000000000000000" pitchFamily="2" charset="2"/>
              <a:buChar char="Ø"/>
            </a:pPr>
            <a:endParaRPr lang="en-US" sz="2800">
              <a:latin typeface="Times New Roman" pitchFamily="18" charset="0"/>
              <a:cs typeface="Times New Roman" pitchFamily="18" charset="0"/>
            </a:endParaRPr>
          </a:p>
          <a:p>
            <a:pPr marL="228600" marR="0" lvl="0" indent="-228600" algn="l" defTabSz="914400" rtl="0" eaLnBrk="1" fontAlgn="auto" latinLnBrk="0" hangingPunct="1">
              <a:lnSpc>
                <a:spcPct val="90000"/>
              </a:lnSpc>
              <a:spcBef>
                <a:spcPts val="1000"/>
              </a:spcBef>
              <a:spcAft>
                <a:spcPts val="0"/>
              </a:spcAft>
              <a:buClrTx/>
              <a:buSzTx/>
              <a:tabLst/>
              <a:defRPr/>
            </a:pPr>
            <a:endParaRPr kumimoji="0" lang="en-US" sz="2800" b="0" i="0" u="none" strike="noStrike" kern="1200" cap="none" spc="0" normalizeH="0" baseline="0" noProof="0" dirty="0">
              <a:ln>
                <a:noFill/>
              </a:ln>
              <a:solidFill>
                <a:schemeClr val="tx1"/>
              </a:solidFill>
              <a:effectLst/>
              <a:uLnTx/>
              <a:uFillTx/>
              <a:latin typeface="Times New Roman" panose="02020603050405020304" pitchFamily="18" charset="0"/>
              <a:ea typeface="+mn-ea"/>
              <a:cs typeface="Times New Roman" panose="02020603050405020304" pitchFamily="18" charset="0"/>
            </a:endParaRPr>
          </a:p>
        </p:txBody>
      </p:sp>
      <p:pic>
        <p:nvPicPr>
          <p:cNvPr id="15" name="Content Placeholder 14" descr="Screenshot (54).png"/>
          <p:cNvPicPr>
            <a:picLocks noGrp="1" noChangeAspect="1"/>
          </p:cNvPicPr>
          <p:nvPr>
            <p:ph idx="1"/>
          </p:nvPr>
        </p:nvPicPr>
        <p:blipFill>
          <a:blip r:embed="rId2"/>
          <a:stretch>
            <a:fillRect/>
          </a:stretch>
        </p:blipFill>
        <p:spPr>
          <a:xfrm>
            <a:off x="770315" y="2391508"/>
            <a:ext cx="9490308" cy="3604846"/>
          </a:xfr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atin typeface="Times New Roman"/>
                <a:ea typeface="Times New Roman"/>
              </a:rPr>
              <a:t>Conclusion</a:t>
            </a:r>
            <a:br>
              <a:rPr lang="en-US">
                <a:latin typeface="Times New Roman"/>
                <a:ea typeface="Times New Roman"/>
              </a:rPr>
            </a:br>
            <a:br>
              <a:rPr lang="en-US"/>
            </a:br>
            <a:r>
              <a:rPr lang="en-US" b="1"/>
              <a:t> </a:t>
            </a:r>
            <a:br>
              <a:rPr lang="en-US" b="1"/>
            </a:br>
            <a:endParaRPr lang="en-US" dirty="0"/>
          </a:p>
        </p:txBody>
      </p:sp>
      <p:sp>
        <p:nvSpPr>
          <p:cNvPr id="8" name="TextBox 7"/>
          <p:cNvSpPr txBox="1"/>
          <p:nvPr/>
        </p:nvSpPr>
        <p:spPr>
          <a:xfrm>
            <a:off x="641838" y="1143000"/>
            <a:ext cx="1732085" cy="369332"/>
          </a:xfrm>
          <a:prstGeom prst="rect">
            <a:avLst/>
          </a:prstGeom>
          <a:noFill/>
        </p:spPr>
        <p:txBody>
          <a:bodyPr wrap="square" rtlCol="0">
            <a:spAutoFit/>
          </a:bodyPr>
          <a:lstStyle/>
          <a:p>
            <a:endParaRPr lang="en-US"/>
          </a:p>
        </p:txBody>
      </p:sp>
      <p:sp>
        <p:nvSpPr>
          <p:cNvPr id="5" name="Content Placeholder 4"/>
          <p:cNvSpPr>
            <a:spLocks noGrp="1"/>
          </p:cNvSpPr>
          <p:nvPr>
            <p:ph idx="1"/>
          </p:nvPr>
        </p:nvSpPr>
        <p:spPr/>
        <p:txBody>
          <a:bodyPr>
            <a:normAutofit lnSpcReduction="10000"/>
          </a:bodyPr>
          <a:lstStyle/>
          <a:p>
            <a:pPr>
              <a:buNone/>
            </a:pPr>
            <a:r>
              <a:rPr lang="en-US"/>
              <a:t>   	The Proposed system enables a wide range of users to stay informed and updates while using as less time as possible. It makes getting informed and knowledgeable easy and very interesting. People with limited time now can easily get up to date just with the help of a few vocal commands. It also helps physically challenged people to make use of the latest advancements in the technical fields and enables them to stay updated and informed without their health condition hampering them. The system also enables user to listen to the articles that grab our interests and those that it thinks that are important for the user to know. </a:t>
            </a:r>
          </a:p>
          <a:p>
            <a:pPr>
              <a:buNone/>
            </a:pPr>
            <a:r>
              <a:rPr lang="en-US"/>
              <a:t>		The system will continue to develop and more and more functionalities cam be added to it. The number of efforts going into the development of voice recognition and voice command adding with the continuously increasing demand of the users, the system will never get outdated. The system is flexible, user interactive and compatible to almost every device that has the ability of voice command.</a:t>
            </a:r>
          </a:p>
          <a:p>
            <a:pPr>
              <a:buNone/>
            </a:pPr>
            <a:endParaRPr lang="en-US"/>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571C01-5208-489A-A3A6-AF3CB24A4AB4}"/>
              </a:ext>
            </a:extLst>
          </p:cNvPr>
          <p:cNvSpPr>
            <a:spLocks noGrp="1"/>
          </p:cNvSpPr>
          <p:nvPr>
            <p:ph type="title"/>
          </p:nvPr>
        </p:nvSpPr>
        <p:spPr/>
        <p:txBody>
          <a:bodyPr/>
          <a:lstStyle/>
          <a:p>
            <a:r>
              <a:rPr lang="en-IN"/>
              <a:t>References</a:t>
            </a:r>
            <a:endParaRPr lang="en-IN" dirty="0"/>
          </a:p>
        </p:txBody>
      </p:sp>
      <p:sp>
        <p:nvSpPr>
          <p:cNvPr id="3" name="Content Placeholder 2">
            <a:extLst>
              <a:ext uri="{FF2B5EF4-FFF2-40B4-BE49-F238E27FC236}">
                <a16:creationId xmlns:a16="http://schemas.microsoft.com/office/drawing/2014/main" id="{2C39AA8B-A301-49BF-9DA8-22F614053810}"/>
              </a:ext>
            </a:extLst>
          </p:cNvPr>
          <p:cNvSpPr>
            <a:spLocks noGrp="1"/>
          </p:cNvSpPr>
          <p:nvPr>
            <p:ph idx="1"/>
          </p:nvPr>
        </p:nvSpPr>
        <p:spPr/>
        <p:txBody>
          <a:bodyPr/>
          <a:lstStyle/>
          <a:p>
            <a:pPr marL="577850" indent="-577850">
              <a:buNone/>
            </a:pPr>
            <a:r>
              <a:rPr lang="en-US" dirty="0"/>
              <a:t>[1]. Sameer Mahajan, Nahush Kulkarni, “</a:t>
            </a:r>
            <a:r>
              <a:rPr lang="en-US" dirty="0">
                <a:hlinkClick r:id="rId2" action="ppaction://hlinkfile"/>
              </a:rPr>
              <a:t>A Conversational News Application Project using Artificial Intelligence based Voice Assistance</a:t>
            </a:r>
            <a:r>
              <a:rPr lang="en-US" dirty="0"/>
              <a:t>”,” International Research Journal of Engineering and Technology (IRJET) , vol. 7, pp. 3779-3782, Sep. 2020.</a:t>
            </a:r>
          </a:p>
          <a:p>
            <a:pPr marL="577850" indent="-577850">
              <a:buNone/>
            </a:pPr>
            <a:r>
              <a:rPr lang="en-US" dirty="0"/>
              <a:t>[2]. </a:t>
            </a:r>
            <a:r>
              <a:rPr lang="en-IN" dirty="0"/>
              <a:t>Aaditya Chaprana</a:t>
            </a:r>
            <a:r>
              <a:rPr lang="en-US" dirty="0"/>
              <a:t>, </a:t>
            </a:r>
            <a:r>
              <a:rPr lang="en-IN" dirty="0"/>
              <a:t>Ranjeet Kumar</a:t>
            </a:r>
            <a:r>
              <a:rPr lang="en-US" dirty="0"/>
              <a:t>, </a:t>
            </a:r>
            <a:r>
              <a:rPr lang="en-IN" dirty="0"/>
              <a:t>Ajay Saini, Akash Kumar,</a:t>
            </a:r>
            <a:r>
              <a:rPr lang="en-US" dirty="0"/>
              <a:t> “</a:t>
            </a:r>
            <a:r>
              <a:rPr lang="en-US" u="sng" dirty="0">
                <a:hlinkClick r:id="rId3" action="ppaction://hlinkfile"/>
              </a:rPr>
              <a:t>Voice Controlled News Web Application with Speech Recognition using Alan Studio</a:t>
            </a:r>
            <a:r>
              <a:rPr lang="en-US" dirty="0"/>
              <a:t>”,” International Journal of Computer Applications (0975 – 8887) Volume 183, pp. 31-37, May 2021.</a:t>
            </a:r>
            <a:endParaRPr lang="en-IN" dirty="0"/>
          </a:p>
          <a:p>
            <a:pPr marL="577850" indent="-577850">
              <a:buNone/>
            </a:pPr>
            <a:endParaRPr lang="en-IN" dirty="0"/>
          </a:p>
        </p:txBody>
      </p:sp>
    </p:spTree>
    <p:extLst>
      <p:ext uri="{BB962C8B-B14F-4D97-AF65-F5344CB8AC3E}">
        <p14:creationId xmlns:p14="http://schemas.microsoft.com/office/powerpoint/2010/main" val="78875496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753613" y="2375670"/>
            <a:ext cx="6603859" cy="1595117"/>
          </a:xfrm>
          <a:prstGeom prst="rect">
            <a:avLst/>
          </a:prstGeom>
        </p:spPr>
        <p:txBody>
          <a:bodyPr wrap="none">
            <a:spAutoFit/>
          </a:bodyPr>
          <a:lstStyle/>
          <a:p>
            <a:pPr>
              <a:lnSpc>
                <a:spcPct val="107000"/>
              </a:lnSpc>
              <a:spcAft>
                <a:spcPts val="800"/>
              </a:spcAft>
            </a:pPr>
            <a:r>
              <a:rPr lang="en-US" sz="9600" i="1" dirty="0">
                <a:ln w="0"/>
                <a:solidFill>
                  <a:srgbClr val="FF6600"/>
                </a:solidFill>
                <a:effectLst>
                  <a:outerShdw blurRad="38100" dist="25400" dir="5400000" algn="ctr" rotWithShape="0">
                    <a:srgbClr val="6E747A">
                      <a:alpha val="43000"/>
                    </a:srgbClr>
                  </a:outerShdw>
                </a:effectLst>
                <a:latin typeface="Times New Roman" panose="02020603050405020304" pitchFamily="18" charset="0"/>
                <a:ea typeface="Calibri" panose="020F0502020204030204" pitchFamily="34" charset="0"/>
                <a:cs typeface="Times New Roman" panose="02020603050405020304" pitchFamily="18" charset="0"/>
              </a:rPr>
              <a:t>Thank You!!!</a:t>
            </a:r>
            <a:endParaRPr lang="en-IN" sz="9600" dirty="0">
              <a:ln w="0"/>
              <a:solidFill>
                <a:srgbClr val="FF6600"/>
              </a:solidFill>
              <a:effectLst>
                <a:outerShdw blurRad="38100" dist="25400" dir="5400000" algn="ctr" rotWithShape="0">
                  <a:srgbClr val="6E747A">
                    <a:alpha val="43000"/>
                  </a:srgbClr>
                </a:outerShdw>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624965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4B1F9-5637-475E-835E-7AA9BC8EA59B}"/>
              </a:ext>
            </a:extLst>
          </p:cNvPr>
          <p:cNvSpPr>
            <a:spLocks noGrp="1"/>
          </p:cNvSpPr>
          <p:nvPr>
            <p:ph type="title"/>
          </p:nvPr>
        </p:nvSpPr>
        <p:spPr/>
        <p:txBody>
          <a:bodyPr/>
          <a:lstStyle/>
          <a:p>
            <a:r>
              <a:rPr lang="en-US"/>
              <a:t>Introduction</a:t>
            </a:r>
            <a:br>
              <a:rPr lang="en-US"/>
            </a:br>
            <a:endParaRPr lang="en-IN" dirty="0"/>
          </a:p>
        </p:txBody>
      </p:sp>
      <p:sp>
        <p:nvSpPr>
          <p:cNvPr id="7" name="Content Placeholder 2">
            <a:extLst>
              <a:ext uri="{FF2B5EF4-FFF2-40B4-BE49-F238E27FC236}">
                <a16:creationId xmlns:a16="http://schemas.microsoft.com/office/drawing/2014/main" id="{2BEC2D36-50F9-4370-AFEE-D4A7BC21DD9F}"/>
              </a:ext>
            </a:extLst>
          </p:cNvPr>
          <p:cNvSpPr>
            <a:spLocks noGrp="1"/>
          </p:cNvSpPr>
          <p:nvPr>
            <p:ph idx="1"/>
          </p:nvPr>
        </p:nvSpPr>
        <p:spPr>
          <a:xfrm>
            <a:off x="199505" y="1097279"/>
            <a:ext cx="11779135" cy="5394960"/>
          </a:xfrm>
        </p:spPr>
        <p:txBody>
          <a:bodyPr>
            <a:normAutofit/>
          </a:bodyPr>
          <a:lstStyle/>
          <a:p>
            <a:pPr marL="457200" indent="-457200">
              <a:buFont typeface="Wingdings" panose="05000000000000000000" pitchFamily="2" charset="2"/>
              <a:buChar char="Ø"/>
            </a:pPr>
            <a:r>
              <a:rPr lang="en-US"/>
              <a:t>Traditional news gathering methods such as newspapers,televisions have been and suceeded for a long time.In modern day, we are familiar with the use of smartphones.With rapid advancements in computing technology,we have achieved steps closer to developing AI.</a:t>
            </a:r>
          </a:p>
          <a:p>
            <a:pPr marL="457200" indent="-457200">
              <a:buNone/>
            </a:pPr>
            <a:endParaRPr lang="en-US"/>
          </a:p>
          <a:p>
            <a:pPr marL="457200" indent="-457200">
              <a:buFont typeface="Wingdings" panose="05000000000000000000" pitchFamily="2" charset="2"/>
              <a:buChar char="Ø"/>
            </a:pPr>
            <a:r>
              <a:rPr lang="en-US"/>
              <a:t>This project is an effort to make news reading more fun and interactive using the ALAN voice assistant.</a:t>
            </a:r>
          </a:p>
          <a:p>
            <a:pPr marL="457200" indent="-457200">
              <a:buNone/>
            </a:pPr>
            <a:endParaRPr lang="en-US" dirty="0"/>
          </a:p>
          <a:p>
            <a:pPr marL="457200" indent="-457200"/>
            <a:r>
              <a:rPr lang="en-US"/>
              <a:t>The interaction of voice assistants in news applications will not only enhance the user experience but also make news make more engaging in the near future.</a:t>
            </a:r>
            <a:endParaRPr lang="en-US" dirty="0"/>
          </a:p>
        </p:txBody>
      </p:sp>
    </p:spTree>
    <p:extLst>
      <p:ext uri="{BB962C8B-B14F-4D97-AF65-F5344CB8AC3E}">
        <p14:creationId xmlns:p14="http://schemas.microsoft.com/office/powerpoint/2010/main" val="10215531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4B1F9-5637-475E-835E-7AA9BC8EA59B}"/>
              </a:ext>
            </a:extLst>
          </p:cNvPr>
          <p:cNvSpPr>
            <a:spLocks noGrp="1"/>
          </p:cNvSpPr>
          <p:nvPr>
            <p:ph type="title"/>
          </p:nvPr>
        </p:nvSpPr>
        <p:spPr/>
        <p:txBody>
          <a:bodyPr/>
          <a:lstStyle/>
          <a:p>
            <a:r>
              <a:rPr lang="en-US"/>
              <a:t>Literature Survey</a:t>
            </a:r>
            <a:br>
              <a:rPr lang="en-US"/>
            </a:br>
            <a:endParaRPr lang="en-IN" dirty="0"/>
          </a:p>
        </p:txBody>
      </p:sp>
      <p:sp>
        <p:nvSpPr>
          <p:cNvPr id="7" name="Content Placeholder 2">
            <a:extLst>
              <a:ext uri="{FF2B5EF4-FFF2-40B4-BE49-F238E27FC236}">
                <a16:creationId xmlns:a16="http://schemas.microsoft.com/office/drawing/2014/main" id="{2BEC2D36-50F9-4370-AFEE-D4A7BC21DD9F}"/>
              </a:ext>
            </a:extLst>
          </p:cNvPr>
          <p:cNvSpPr>
            <a:spLocks noGrp="1"/>
          </p:cNvSpPr>
          <p:nvPr>
            <p:ph idx="1"/>
          </p:nvPr>
        </p:nvSpPr>
        <p:spPr>
          <a:xfrm>
            <a:off x="199505" y="1097279"/>
            <a:ext cx="11779135" cy="5394960"/>
          </a:xfrm>
        </p:spPr>
        <p:txBody>
          <a:bodyPr>
            <a:normAutofit lnSpcReduction="10000"/>
          </a:bodyPr>
          <a:lstStyle/>
          <a:p>
            <a:pPr marL="549910" indent="-474980"/>
            <a:r>
              <a:rPr lang="en-US"/>
              <a:t>[Sameer Mahajan, Nahush Kulkarni </a:t>
            </a:r>
            <a:r>
              <a:rPr lang="en-US">
                <a:sym typeface="+mn-ea"/>
              </a:rPr>
              <a:t>- 1] :</a:t>
            </a:r>
            <a:r>
              <a:rPr lang="en-US"/>
              <a:t>The paper focuses on presenting information in an easy and intelligible manner which provides the information on fetching the data from the rest API and displaying it on to the front end of the application. The paper  also focuses upon the usage of Alan studio on the backend of the application. The integration of the front end and back end of the application is also well described with the help of flow chart and diagrams. </a:t>
            </a:r>
          </a:p>
          <a:p>
            <a:pPr marL="448310" indent="-448310" fontAlgn="t">
              <a:lnSpc>
                <a:spcPct val="100000"/>
              </a:lnSpc>
              <a:buFont typeface="Wingdings" panose="05000000000000000000" charset="0"/>
              <a:buChar char="Ø"/>
            </a:pPr>
            <a:r>
              <a:rPr lang="en-US"/>
              <a:t> [Aaditya Chaprana, Ranjeet Kumar, Ajay Saini, Akash Kumar - 2</a:t>
            </a:r>
            <a:r>
              <a:rPr lang="en-US">
                <a:sym typeface="+mn-ea"/>
              </a:rPr>
              <a:t>] :The paper discusses the working diagram of the system and some research on Google trend report for the term “Breaking News”. The paper also describes the architecture of the web application and the implementation of the Alan studio. It also focuses on the taxonomy of  the speech recognition systems, design implementation and the scope of the web application.</a:t>
            </a:r>
            <a:endParaRPr lang="en-US" dirty="0"/>
          </a:p>
        </p:txBody>
      </p:sp>
    </p:spTree>
    <p:extLst>
      <p:ext uri="{BB962C8B-B14F-4D97-AF65-F5344CB8AC3E}">
        <p14:creationId xmlns:p14="http://schemas.microsoft.com/office/powerpoint/2010/main" val="10215531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03C8ED-E8F7-40CD-8D41-BF01C7A7853D}"/>
              </a:ext>
            </a:extLst>
          </p:cNvPr>
          <p:cNvSpPr>
            <a:spLocks noGrp="1"/>
          </p:cNvSpPr>
          <p:nvPr>
            <p:ph type="title"/>
          </p:nvPr>
        </p:nvSpPr>
        <p:spPr/>
        <p:txBody>
          <a:bodyPr/>
          <a:lstStyle/>
          <a:p>
            <a:r>
              <a:rPr lang="en-US"/>
              <a:t>Existing System</a:t>
            </a:r>
            <a:br>
              <a:rPr lang="en-US"/>
            </a:br>
            <a:endParaRPr lang="en-IN" dirty="0"/>
          </a:p>
        </p:txBody>
      </p:sp>
      <p:sp>
        <p:nvSpPr>
          <p:cNvPr id="7" name="Content Placeholder 2">
            <a:extLst>
              <a:ext uri="{FF2B5EF4-FFF2-40B4-BE49-F238E27FC236}">
                <a16:creationId xmlns:a16="http://schemas.microsoft.com/office/drawing/2014/main" id="{2798DA22-7CB2-43B1-8B38-789CEC28484F}"/>
              </a:ext>
            </a:extLst>
          </p:cNvPr>
          <p:cNvSpPr>
            <a:spLocks noGrp="1"/>
          </p:cNvSpPr>
          <p:nvPr>
            <p:ph idx="1"/>
          </p:nvPr>
        </p:nvSpPr>
        <p:spPr>
          <a:xfrm>
            <a:off x="199505" y="1097279"/>
            <a:ext cx="11779135" cy="5394960"/>
          </a:xfrm>
        </p:spPr>
        <p:txBody>
          <a:bodyPr>
            <a:normAutofit/>
          </a:bodyPr>
          <a:lstStyle/>
          <a:p>
            <a:pPr marL="457200" indent="-457200">
              <a:buFont typeface="Wingdings" panose="05000000000000000000" pitchFamily="2" charset="2"/>
              <a:buChar char="Ø"/>
            </a:pPr>
            <a:r>
              <a:rPr lang="en-US" dirty="0"/>
              <a:t>Reading newspaper takes up a lot of time and the reader usually spends reading about articles in which they are not interested.</a:t>
            </a:r>
          </a:p>
          <a:p>
            <a:pPr marL="457200" indent="-457200"/>
            <a:r>
              <a:rPr lang="en-US" dirty="0"/>
              <a:t>Newspapers can only give information on the basis of what is important according to them.</a:t>
            </a:r>
          </a:p>
          <a:p>
            <a:pPr marL="457200" indent="-457200">
              <a:buFont typeface="Wingdings" panose="05000000000000000000" pitchFamily="2" charset="2"/>
              <a:buChar char="Ø"/>
            </a:pPr>
            <a:r>
              <a:rPr lang="en-US" dirty="0"/>
              <a:t>User has to browse by texting for </a:t>
            </a:r>
            <a:r>
              <a:rPr lang="en-US"/>
              <a:t>interesting head lines, which </a:t>
            </a:r>
            <a:r>
              <a:rPr lang="en-US" dirty="0"/>
              <a:t>takes time and they have to wait for their article to display. </a:t>
            </a:r>
          </a:p>
          <a:p>
            <a:pPr marL="457200" indent="-457200">
              <a:buFont typeface="Wingdings" panose="05000000000000000000" pitchFamily="2" charset="2"/>
              <a:buChar char="Ø"/>
            </a:pPr>
            <a:r>
              <a:rPr lang="en-US" dirty="0"/>
              <a:t>User has to scroll while reading and ads are displayed either on the top or bottom of the screen.</a:t>
            </a:r>
          </a:p>
          <a:p>
            <a:pPr marL="457200" indent="-457200">
              <a:buFont typeface="Wingdings" panose="05000000000000000000" pitchFamily="2" charset="2"/>
              <a:buChar char="Ø"/>
            </a:pPr>
            <a:r>
              <a:rPr lang="en-US" dirty="0"/>
              <a:t>Not easy to read for long due to eye strain.</a:t>
            </a:r>
          </a:p>
          <a:p>
            <a:pPr marL="457200" indent="-457200">
              <a:buFont typeface="Wingdings" panose="05000000000000000000" pitchFamily="2" charset="2"/>
              <a:buChar char="Ø"/>
            </a:pPr>
            <a:r>
              <a:rPr lang="en-US" dirty="0"/>
              <a:t>The existing systems like Alexa are not suitable to be carried anywhere and do not display the news to the users.</a:t>
            </a:r>
          </a:p>
          <a:p>
            <a:pPr marL="457200" indent="-457200">
              <a:buFont typeface="Wingdings" panose="05000000000000000000" pitchFamily="2" charset="2"/>
              <a:buChar char="Ø"/>
            </a:pPr>
            <a:endParaRPr lang="en-US" dirty="0"/>
          </a:p>
          <a:p>
            <a:pPr marL="457200" indent="-457200">
              <a:buNone/>
            </a:pPr>
            <a:endParaRPr lang="en-US" dirty="0"/>
          </a:p>
        </p:txBody>
      </p:sp>
    </p:spTree>
    <p:extLst>
      <p:ext uri="{BB962C8B-B14F-4D97-AF65-F5344CB8AC3E}">
        <p14:creationId xmlns:p14="http://schemas.microsoft.com/office/powerpoint/2010/main" val="34650846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E232F6-FBCB-466E-BBD9-82200D06C6BD}"/>
              </a:ext>
            </a:extLst>
          </p:cNvPr>
          <p:cNvSpPr>
            <a:spLocks noGrp="1"/>
          </p:cNvSpPr>
          <p:nvPr>
            <p:ph type="title"/>
          </p:nvPr>
        </p:nvSpPr>
        <p:spPr/>
        <p:txBody>
          <a:bodyPr/>
          <a:lstStyle/>
          <a:p>
            <a:r>
              <a:rPr lang="en-US"/>
              <a:t>Proposed System</a:t>
            </a:r>
            <a:br>
              <a:rPr lang="en-US"/>
            </a:br>
            <a:endParaRPr lang="en-IN" dirty="0"/>
          </a:p>
        </p:txBody>
      </p:sp>
      <p:sp>
        <p:nvSpPr>
          <p:cNvPr id="7" name="Content Placeholder 2">
            <a:extLst>
              <a:ext uri="{FF2B5EF4-FFF2-40B4-BE49-F238E27FC236}">
                <a16:creationId xmlns:a16="http://schemas.microsoft.com/office/drawing/2014/main" id="{976B8D83-EFA6-44E5-B29B-2EB0E663ADD3}"/>
              </a:ext>
            </a:extLst>
          </p:cNvPr>
          <p:cNvSpPr>
            <a:spLocks noGrp="1"/>
          </p:cNvSpPr>
          <p:nvPr>
            <p:ph idx="1"/>
          </p:nvPr>
        </p:nvSpPr>
        <p:spPr>
          <a:xfrm>
            <a:off x="199505" y="1097279"/>
            <a:ext cx="11779135" cy="5394960"/>
          </a:xfrm>
        </p:spPr>
        <p:txBody>
          <a:bodyPr>
            <a:normAutofit/>
          </a:bodyPr>
          <a:lstStyle/>
          <a:p>
            <a:pPr marL="457200" indent="-457200"/>
            <a:r>
              <a:rPr lang="en-US"/>
              <a:t>To overcome the difficulty of existing system, we develop a web application which fetches global news from various sources and displays it to the user.</a:t>
            </a:r>
          </a:p>
          <a:p>
            <a:pPr marL="457200" indent="-457200">
              <a:buNone/>
            </a:pPr>
            <a:endParaRPr lang="en-US"/>
          </a:p>
          <a:p>
            <a:pPr marL="457200" indent="-457200"/>
            <a:r>
              <a:rPr lang="en-US"/>
              <a:t>In this project, we have also used Alan AI with which, information can be gathered by users with the use of voice commands.</a:t>
            </a:r>
          </a:p>
          <a:p>
            <a:pPr marL="457200" indent="-457200">
              <a:buNone/>
            </a:pPr>
            <a:r>
              <a:rPr lang="en-US"/>
              <a:t> </a:t>
            </a:r>
            <a:endParaRPr lang="en-US" dirty="0"/>
          </a:p>
          <a:p>
            <a:pPr marL="457200" indent="-457200"/>
            <a:r>
              <a:rPr lang="en-US"/>
              <a:t>When a user asks Alan about a topic, the AI synthesizes their speech into commands that can then be used to gather categorical news, news with specific terms and from different sources by interacting with the application.</a:t>
            </a:r>
          </a:p>
          <a:p>
            <a:pPr marL="457200" indent="-457200"/>
            <a:endParaRPr lang="en-US"/>
          </a:p>
          <a:p>
            <a:pPr marL="457200" indent="-457200">
              <a:buNone/>
            </a:pPr>
            <a:endParaRPr lang="en-US" dirty="0"/>
          </a:p>
        </p:txBody>
      </p:sp>
    </p:spTree>
    <p:extLst>
      <p:ext uri="{BB962C8B-B14F-4D97-AF65-F5344CB8AC3E}">
        <p14:creationId xmlns:p14="http://schemas.microsoft.com/office/powerpoint/2010/main" val="41354817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 Problem Definition</a:t>
            </a:r>
          </a:p>
        </p:txBody>
      </p:sp>
      <p:sp>
        <p:nvSpPr>
          <p:cNvPr id="3" name="Content Placeholder 2"/>
          <p:cNvSpPr>
            <a:spLocks noGrp="1"/>
          </p:cNvSpPr>
          <p:nvPr>
            <p:ph idx="1"/>
          </p:nvPr>
        </p:nvSpPr>
        <p:spPr/>
        <p:txBody>
          <a:bodyPr/>
          <a:lstStyle/>
          <a:p>
            <a:pPr marL="539750" indent="-539750"/>
            <a:r>
              <a:rPr lang="en-US" dirty="0"/>
              <a:t>The existing system which consists of traditional methods of data entry fail the requirements to support all type of users.</a:t>
            </a:r>
          </a:p>
          <a:p>
            <a:pPr marL="0" indent="0">
              <a:buNone/>
            </a:pPr>
            <a:endParaRPr lang="en-US" dirty="0"/>
          </a:p>
          <a:p>
            <a:pPr marL="539750" indent="-539750"/>
            <a:r>
              <a:rPr lang="en-US" dirty="0"/>
              <a:t>The hands-free approach provided by the system goes to a great length and makes the user interact more often as the user usually prefers to use voice commands rather than giving commands by typing.</a:t>
            </a:r>
          </a:p>
          <a:p>
            <a:pPr marL="0" indent="0">
              <a:buNone/>
            </a:pPr>
            <a:endParaRPr lang="en-US" dirty="0"/>
          </a:p>
          <a:p>
            <a:pPr marL="539750" indent="-539750"/>
            <a:r>
              <a:rPr lang="en-US" dirty="0"/>
              <a:t>The biggest advantage of the proposed system is that the voice recognition is not limited to just mobile phones, laptops or computers and it also provides a user friendly experience which helps user save time as well as physical work.</a:t>
            </a:r>
          </a:p>
          <a:p>
            <a:pPr marL="0" indent="0">
              <a:buNone/>
            </a:pPr>
            <a:r>
              <a:rPr lang="en-US" dirty="0"/>
              <a:t> </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 Requirements :</a:t>
            </a:r>
          </a:p>
        </p:txBody>
      </p:sp>
      <p:sp>
        <p:nvSpPr>
          <p:cNvPr id="3" name="Content Placeholder 2"/>
          <p:cNvSpPr>
            <a:spLocks noGrp="1"/>
          </p:cNvSpPr>
          <p:nvPr>
            <p:ph idx="1"/>
          </p:nvPr>
        </p:nvSpPr>
        <p:spPr/>
        <p:txBody>
          <a:bodyPr/>
          <a:lstStyle/>
          <a:p>
            <a:pPr marL="448310" indent="-448310"/>
            <a:r>
              <a:rPr lang="en-US" dirty="0"/>
              <a:t> Hardware Requirements:</a:t>
            </a:r>
          </a:p>
          <a:p>
            <a:pPr marL="793115" lvl="1" indent="249555"/>
            <a:r>
              <a:rPr lang="en-US" dirty="0"/>
              <a:t> Intel (R) Core(TM) i3 1.99 GHZ processor or above</a:t>
            </a:r>
          </a:p>
          <a:p>
            <a:pPr marL="803275" lvl="1" indent="-20320"/>
            <a:r>
              <a:rPr lang="en-US" dirty="0"/>
              <a:t> Minimum 4GB of RAM</a:t>
            </a:r>
          </a:p>
          <a:p>
            <a:pPr marL="782955" lvl="1" indent="222885"/>
            <a:r>
              <a:rPr lang="en-US" dirty="0"/>
              <a:t> Band width greater than 50 kbps and latency under 150 ms</a:t>
            </a:r>
          </a:p>
          <a:p>
            <a:pPr marL="782955" lvl="1" indent="0">
              <a:buNone/>
            </a:pPr>
            <a:endParaRPr lang="en-US" dirty="0"/>
          </a:p>
          <a:p>
            <a:pPr marL="490855" lvl="1" indent="-474980">
              <a:buFont typeface="Wingdings" panose="05000000000000000000" charset="0"/>
              <a:buChar char="Ø"/>
            </a:pPr>
            <a:r>
              <a:rPr lang="en-US" sz="2800" dirty="0"/>
              <a:t>Software Requirements:</a:t>
            </a:r>
          </a:p>
          <a:p>
            <a:pPr marL="874395" lvl="1" indent="-71120" defTabSz="965200"/>
            <a:r>
              <a:rPr lang="en-US" dirty="0"/>
              <a:t> OS: Windows 7 or above Operating System</a:t>
            </a:r>
          </a:p>
          <a:p>
            <a:pPr marL="823595" lvl="1" indent="121920" defTabSz="965200"/>
            <a:r>
              <a:rPr lang="en-US" dirty="0"/>
              <a:t> IDE : Visual Studio Code</a:t>
            </a:r>
          </a:p>
          <a:p>
            <a:pPr marL="823595" lvl="1" indent="121920" defTabSz="965200"/>
            <a:r>
              <a:rPr lang="en-US" dirty="0"/>
              <a:t> Libraries : React Js, Material UI</a:t>
            </a:r>
          </a:p>
          <a:p>
            <a:pPr marL="823595" lvl="1" indent="121920" defTabSz="965200"/>
            <a:r>
              <a:rPr lang="en-US" dirty="0"/>
              <a:t> Back end run time environment : Node.js</a:t>
            </a:r>
          </a:p>
          <a:p>
            <a:pPr marL="823595" lvl="1" indent="121920" defTabSz="965200"/>
            <a:r>
              <a:rPr lang="en-US" dirty="0"/>
              <a:t> Package Manager : NPM (Node Package Manager)</a:t>
            </a:r>
          </a:p>
          <a:p>
            <a:pPr marL="823595" lvl="1" indent="121920" defTabSz="965200"/>
            <a:r>
              <a:rPr lang="en-US" dirty="0"/>
              <a:t> Voice AI platform : Alan AI</a:t>
            </a:r>
          </a:p>
          <a:p>
            <a:pPr marL="843915" lvl="1" indent="-40640" defTabSz="965200"/>
            <a:r>
              <a:rPr lang="en-US" dirty="0"/>
              <a:t> Latest browser requirements and android in mobile</a:t>
            </a:r>
          </a:p>
          <a:p>
            <a:pPr marL="803275" lvl="1" indent="0" defTabSz="965200">
              <a:buNone/>
            </a:pPr>
            <a:endParaRPr lang="en-US" dirty="0"/>
          </a:p>
          <a:p>
            <a:pPr marL="843915" lvl="1" indent="-40640" defTabSz="965200"/>
            <a:endParaRPr lang="en-US" dirty="0"/>
          </a:p>
          <a:p>
            <a:pPr marL="478790" lvl="1" indent="0" defTabSz="914400">
              <a:buNone/>
            </a:pPr>
            <a:endParaRPr lang="en-US" dirty="0"/>
          </a:p>
        </p:txBody>
      </p:sp>
    </p:spTree>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1515</TotalTime>
  <Words>1640</Words>
  <Application>Microsoft Office PowerPoint</Application>
  <PresentationFormat>Widescreen</PresentationFormat>
  <Paragraphs>176</Paragraphs>
  <Slides>34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34</vt:i4>
      </vt:variant>
    </vt:vector>
  </HeadingPairs>
  <TitlesOfParts>
    <vt:vector size="40" baseType="lpstr">
      <vt:lpstr>Arial</vt:lpstr>
      <vt:lpstr>Calibri</vt:lpstr>
      <vt:lpstr>Courier New</vt:lpstr>
      <vt:lpstr>Times New Roman</vt:lpstr>
      <vt:lpstr>Wingdings</vt:lpstr>
      <vt:lpstr>Custom Design</vt:lpstr>
      <vt:lpstr>PowerPoint Presentation</vt:lpstr>
      <vt:lpstr>Abstract</vt:lpstr>
      <vt:lpstr>Contents</vt:lpstr>
      <vt:lpstr>Introduction </vt:lpstr>
      <vt:lpstr>Literature Survey </vt:lpstr>
      <vt:lpstr>Existing System </vt:lpstr>
      <vt:lpstr>Proposed System </vt:lpstr>
      <vt:lpstr> Problem Definition</vt:lpstr>
      <vt:lpstr> Requirements :</vt:lpstr>
      <vt:lpstr>Architecture</vt:lpstr>
      <vt:lpstr>Use Case Diagram</vt:lpstr>
      <vt:lpstr>Activity Diagram</vt:lpstr>
      <vt:lpstr>Deployment Diagram</vt:lpstr>
      <vt:lpstr>Structure of the Project </vt:lpstr>
      <vt:lpstr>Implementation</vt:lpstr>
      <vt:lpstr>Sample Code</vt:lpstr>
      <vt:lpstr>Contd…</vt:lpstr>
      <vt:lpstr>Contd…</vt:lpstr>
      <vt:lpstr>Screenshots</vt:lpstr>
      <vt:lpstr>Contd…</vt:lpstr>
      <vt:lpstr>Contd…   </vt:lpstr>
      <vt:lpstr>Contd…   </vt:lpstr>
      <vt:lpstr>Contd…   </vt:lpstr>
      <vt:lpstr>Contd…   </vt:lpstr>
      <vt:lpstr>Contd…   </vt:lpstr>
      <vt:lpstr>Contd…   </vt:lpstr>
      <vt:lpstr>Contd…   </vt:lpstr>
      <vt:lpstr>Contd…   </vt:lpstr>
      <vt:lpstr>Contd…    </vt:lpstr>
      <vt:lpstr>Contd…    </vt:lpstr>
      <vt:lpstr>Contd…    </vt:lpstr>
      <vt:lpstr>Conclusion    </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venkatesh k</dc:creator>
  <cp:lastModifiedBy>Manish Ranjan</cp:lastModifiedBy>
  <cp:revision>286</cp:revision>
  <dcterms:created xsi:type="dcterms:W3CDTF">2019-06-11T05:35:51Z</dcterms:created>
  <dcterms:modified xsi:type="dcterms:W3CDTF">2022-06-30T10:58:52Z</dcterms:modified>
</cp:coreProperties>
</file>

<file path=docProps/thumbnail.jpeg>
</file>